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
  </p:notesMasterIdLst>
  <p:sldIdLst>
    <p:sldId id="262" r:id="rId2"/>
    <p:sldId id="263" r:id="rId3"/>
    <p:sldId id="260" r:id="rId4"/>
    <p:sldId id="261" r:id="rId5"/>
    <p:sldId id="259" r:id="rId6"/>
    <p:sldId id="257" r:id="rId7"/>
  </p:sldIdLst>
  <p:sldSz cx="431641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74C2"/>
    <a:srgbClr val="7F69B0"/>
    <a:srgbClr val="6595BE"/>
    <a:srgbClr val="9E7C6B"/>
    <a:srgbClr val="F6F8EF"/>
    <a:srgbClr val="D6D9D2"/>
    <a:srgbClr val="450C82"/>
    <a:srgbClr val="987284"/>
    <a:srgbClr val="7D5AA6"/>
    <a:srgbClr val="7A8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74"/>
    <p:restoredTop sz="94800"/>
  </p:normalViewPr>
  <p:slideViewPr>
    <p:cSldViewPr snapToGrid="0" snapToObjects="1">
      <p:cViewPr>
        <p:scale>
          <a:sx n="46" d="100"/>
          <a:sy n="46" d="100"/>
        </p:scale>
        <p:origin x="15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C41CB-C394-164A-81BD-0C6BD3E322F9}" type="datetimeFigureOut">
              <a:rPr lang="en-US" smtClean="0"/>
              <a:t>10/31/22</a:t>
            </a:fld>
            <a:endParaRPr lang="en-US"/>
          </a:p>
        </p:txBody>
      </p:sp>
      <p:sp>
        <p:nvSpPr>
          <p:cNvPr id="4" name="Slide Image Placeholder 3"/>
          <p:cNvSpPr>
            <a:spLocks noGrp="1" noRot="1" noChangeAspect="1"/>
          </p:cNvSpPr>
          <p:nvPr>
            <p:ph type="sldImg" idx="2"/>
          </p:nvPr>
        </p:nvSpPr>
        <p:spPr>
          <a:xfrm>
            <a:off x="1230313" y="1143000"/>
            <a:ext cx="4397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B41CE-64F2-1B4A-9484-FB39E53DFDB0}" type="slidenum">
              <a:rPr lang="en-US" smtClean="0"/>
              <a:t>‹#›</a:t>
            </a:fld>
            <a:endParaRPr lang="en-US"/>
          </a:p>
        </p:txBody>
      </p:sp>
    </p:spTree>
    <p:extLst>
      <p:ext uri="{BB962C8B-B14F-4D97-AF65-F5344CB8AC3E}">
        <p14:creationId xmlns:p14="http://schemas.microsoft.com/office/powerpoint/2010/main" val="3363425954"/>
      </p:ext>
    </p:extLst>
  </p:cSld>
  <p:clrMap bg1="lt1" tx1="dk1" bg2="lt2" tx2="dk2" accent1="accent1" accent2="accent2" accent3="accent3" accent4="accent4" accent5="accent5" accent6="accent6" hlink="hlink" folHlink="folHlink"/>
  <p:notesStyle>
    <a:lvl1pPr marL="0" algn="l" defTabSz="3524459" rtl="0" eaLnBrk="1" latinLnBrk="0" hangingPunct="1">
      <a:defRPr sz="4624" kern="1200">
        <a:solidFill>
          <a:schemeClr val="tx1"/>
        </a:solidFill>
        <a:latin typeface="+mn-lt"/>
        <a:ea typeface="+mn-ea"/>
        <a:cs typeface="+mn-cs"/>
      </a:defRPr>
    </a:lvl1pPr>
    <a:lvl2pPr marL="1762230" algn="l" defTabSz="3524459" rtl="0" eaLnBrk="1" latinLnBrk="0" hangingPunct="1">
      <a:defRPr sz="4624" kern="1200">
        <a:solidFill>
          <a:schemeClr val="tx1"/>
        </a:solidFill>
        <a:latin typeface="+mn-lt"/>
        <a:ea typeface="+mn-ea"/>
        <a:cs typeface="+mn-cs"/>
      </a:defRPr>
    </a:lvl2pPr>
    <a:lvl3pPr marL="3524459" algn="l" defTabSz="3524459" rtl="0" eaLnBrk="1" latinLnBrk="0" hangingPunct="1">
      <a:defRPr sz="4624" kern="1200">
        <a:solidFill>
          <a:schemeClr val="tx1"/>
        </a:solidFill>
        <a:latin typeface="+mn-lt"/>
        <a:ea typeface="+mn-ea"/>
        <a:cs typeface="+mn-cs"/>
      </a:defRPr>
    </a:lvl3pPr>
    <a:lvl4pPr marL="5286689" algn="l" defTabSz="3524459" rtl="0" eaLnBrk="1" latinLnBrk="0" hangingPunct="1">
      <a:defRPr sz="4624" kern="1200">
        <a:solidFill>
          <a:schemeClr val="tx1"/>
        </a:solidFill>
        <a:latin typeface="+mn-lt"/>
        <a:ea typeface="+mn-ea"/>
        <a:cs typeface="+mn-cs"/>
      </a:defRPr>
    </a:lvl4pPr>
    <a:lvl5pPr marL="7048917" algn="l" defTabSz="3524459" rtl="0" eaLnBrk="1" latinLnBrk="0" hangingPunct="1">
      <a:defRPr sz="4624" kern="1200">
        <a:solidFill>
          <a:schemeClr val="tx1"/>
        </a:solidFill>
        <a:latin typeface="+mn-lt"/>
        <a:ea typeface="+mn-ea"/>
        <a:cs typeface="+mn-cs"/>
      </a:defRPr>
    </a:lvl5pPr>
    <a:lvl6pPr marL="8811146" algn="l" defTabSz="3524459" rtl="0" eaLnBrk="1" latinLnBrk="0" hangingPunct="1">
      <a:defRPr sz="4624" kern="1200">
        <a:solidFill>
          <a:schemeClr val="tx1"/>
        </a:solidFill>
        <a:latin typeface="+mn-lt"/>
        <a:ea typeface="+mn-ea"/>
        <a:cs typeface="+mn-cs"/>
      </a:defRPr>
    </a:lvl6pPr>
    <a:lvl7pPr marL="10573376" algn="l" defTabSz="3524459" rtl="0" eaLnBrk="1" latinLnBrk="0" hangingPunct="1">
      <a:defRPr sz="4624" kern="1200">
        <a:solidFill>
          <a:schemeClr val="tx1"/>
        </a:solidFill>
        <a:latin typeface="+mn-lt"/>
        <a:ea typeface="+mn-ea"/>
        <a:cs typeface="+mn-cs"/>
      </a:defRPr>
    </a:lvl7pPr>
    <a:lvl8pPr marL="12335604" algn="l" defTabSz="3524459" rtl="0" eaLnBrk="1" latinLnBrk="0" hangingPunct="1">
      <a:defRPr sz="4624" kern="1200">
        <a:solidFill>
          <a:schemeClr val="tx1"/>
        </a:solidFill>
        <a:latin typeface="+mn-lt"/>
        <a:ea typeface="+mn-ea"/>
        <a:cs typeface="+mn-cs"/>
      </a:defRPr>
    </a:lvl8pPr>
    <a:lvl9pPr marL="14097834" algn="l" defTabSz="3524459" rtl="0" eaLnBrk="1" latinLnBrk="0" hangingPunct="1">
      <a:defRPr sz="46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0313" y="1143000"/>
            <a:ext cx="43973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B41CE-64F2-1B4A-9484-FB39E53DFDB0}" type="slidenum">
              <a:rPr lang="en-US" smtClean="0"/>
              <a:t>1</a:t>
            </a:fld>
            <a:endParaRPr lang="en-US"/>
          </a:p>
        </p:txBody>
      </p:sp>
    </p:spTree>
    <p:extLst>
      <p:ext uri="{BB962C8B-B14F-4D97-AF65-F5344CB8AC3E}">
        <p14:creationId xmlns:p14="http://schemas.microsoft.com/office/powerpoint/2010/main" val="3826918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0313" y="1143000"/>
            <a:ext cx="43973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B41CE-64F2-1B4A-9484-FB39E53DFDB0}" type="slidenum">
              <a:rPr lang="en-US" smtClean="0"/>
              <a:t>2</a:t>
            </a:fld>
            <a:endParaRPr lang="en-US"/>
          </a:p>
        </p:txBody>
      </p:sp>
    </p:spTree>
    <p:extLst>
      <p:ext uri="{BB962C8B-B14F-4D97-AF65-F5344CB8AC3E}">
        <p14:creationId xmlns:p14="http://schemas.microsoft.com/office/powerpoint/2010/main" val="2653352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0313" y="1143000"/>
            <a:ext cx="43973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B41CE-64F2-1B4A-9484-FB39E53DFDB0}" type="slidenum">
              <a:rPr lang="en-US" smtClean="0"/>
              <a:t>3</a:t>
            </a:fld>
            <a:endParaRPr lang="en-US"/>
          </a:p>
        </p:txBody>
      </p:sp>
    </p:spTree>
    <p:extLst>
      <p:ext uri="{BB962C8B-B14F-4D97-AF65-F5344CB8AC3E}">
        <p14:creationId xmlns:p14="http://schemas.microsoft.com/office/powerpoint/2010/main" val="327794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0313" y="1143000"/>
            <a:ext cx="43973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B41CE-64F2-1B4A-9484-FB39E53DFDB0}" type="slidenum">
              <a:rPr lang="en-US" smtClean="0"/>
              <a:t>4</a:t>
            </a:fld>
            <a:endParaRPr lang="en-US"/>
          </a:p>
        </p:txBody>
      </p:sp>
    </p:spTree>
    <p:extLst>
      <p:ext uri="{BB962C8B-B14F-4D97-AF65-F5344CB8AC3E}">
        <p14:creationId xmlns:p14="http://schemas.microsoft.com/office/powerpoint/2010/main" val="13632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0313" y="1143000"/>
            <a:ext cx="43973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B41CE-64F2-1B4A-9484-FB39E53DFDB0}" type="slidenum">
              <a:rPr lang="en-US" smtClean="0"/>
              <a:t>5</a:t>
            </a:fld>
            <a:endParaRPr lang="en-US"/>
          </a:p>
        </p:txBody>
      </p:sp>
    </p:spTree>
    <p:extLst>
      <p:ext uri="{BB962C8B-B14F-4D97-AF65-F5344CB8AC3E}">
        <p14:creationId xmlns:p14="http://schemas.microsoft.com/office/powerpoint/2010/main" val="1234035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0313" y="1143000"/>
            <a:ext cx="43973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B41CE-64F2-1B4A-9484-FB39E53DFDB0}" type="slidenum">
              <a:rPr lang="en-US" smtClean="0"/>
              <a:t>6</a:t>
            </a:fld>
            <a:endParaRPr lang="en-US"/>
          </a:p>
        </p:txBody>
      </p:sp>
    </p:spTree>
    <p:extLst>
      <p:ext uri="{BB962C8B-B14F-4D97-AF65-F5344CB8AC3E}">
        <p14:creationId xmlns:p14="http://schemas.microsoft.com/office/powerpoint/2010/main" val="442771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37310" y="4954765"/>
            <a:ext cx="36689506" cy="10540259"/>
          </a:xfrm>
        </p:spPr>
        <p:txBody>
          <a:bodyPr anchor="b"/>
          <a:lstStyle>
            <a:lvl1pPr algn="ctr">
              <a:defRPr sz="26488"/>
            </a:lvl1pPr>
          </a:lstStyle>
          <a:p>
            <a:r>
              <a:rPr lang="en-GB"/>
              <a:t>Click to edit Master title style</a:t>
            </a:r>
            <a:endParaRPr lang="en-US" dirty="0"/>
          </a:p>
        </p:txBody>
      </p:sp>
      <p:sp>
        <p:nvSpPr>
          <p:cNvPr id="3" name="Subtitle 2"/>
          <p:cNvSpPr>
            <a:spLocks noGrp="1"/>
          </p:cNvSpPr>
          <p:nvPr>
            <p:ph type="subTitle" idx="1"/>
          </p:nvPr>
        </p:nvSpPr>
        <p:spPr>
          <a:xfrm>
            <a:off x="5395516" y="15901497"/>
            <a:ext cx="32373094"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8D6343-5E2C-6948-945D-92C72B78EF7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2166902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8D6343-5E2C-6948-945D-92C72B78EF7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155684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889330" y="1611875"/>
            <a:ext cx="930726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967536" y="1611875"/>
            <a:ext cx="27382242"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8D6343-5E2C-6948-945D-92C72B78EF7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630660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8D6343-5E2C-6948-945D-92C72B78EF7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413227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45055" y="7547788"/>
            <a:ext cx="37229058" cy="12593645"/>
          </a:xfrm>
        </p:spPr>
        <p:txBody>
          <a:bodyPr anchor="b"/>
          <a:lstStyle>
            <a:lvl1pPr>
              <a:defRPr sz="26488"/>
            </a:lvl1pPr>
          </a:lstStyle>
          <a:p>
            <a:r>
              <a:rPr lang="en-GB"/>
              <a:t>Click to edit Master title style</a:t>
            </a:r>
            <a:endParaRPr lang="en-US" dirty="0"/>
          </a:p>
        </p:txBody>
      </p:sp>
      <p:sp>
        <p:nvSpPr>
          <p:cNvPr id="3" name="Text Placeholder 2"/>
          <p:cNvSpPr>
            <a:spLocks noGrp="1"/>
          </p:cNvSpPr>
          <p:nvPr>
            <p:ph type="body" idx="1"/>
          </p:nvPr>
        </p:nvSpPr>
        <p:spPr>
          <a:xfrm>
            <a:off x="2945055" y="20260574"/>
            <a:ext cx="37229058"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8D6343-5E2C-6948-945D-92C72B78EF7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359758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967534" y="8059374"/>
            <a:ext cx="18344753"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21851838" y="8059374"/>
            <a:ext cx="18344753"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88D6343-5E2C-6948-945D-92C72B78EF78}"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116360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73156" y="1611882"/>
            <a:ext cx="37229058"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973161" y="7421634"/>
            <a:ext cx="1826044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4" name="Content Placeholder 3"/>
          <p:cNvSpPr>
            <a:spLocks noGrp="1"/>
          </p:cNvSpPr>
          <p:nvPr>
            <p:ph sz="half" idx="2"/>
          </p:nvPr>
        </p:nvSpPr>
        <p:spPr>
          <a:xfrm>
            <a:off x="2973161" y="11058863"/>
            <a:ext cx="18260445"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21851841" y="7421634"/>
            <a:ext cx="1835037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6" name="Content Placeholder 5"/>
          <p:cNvSpPr>
            <a:spLocks noGrp="1"/>
          </p:cNvSpPr>
          <p:nvPr>
            <p:ph sz="quarter" idx="4"/>
          </p:nvPr>
        </p:nvSpPr>
        <p:spPr>
          <a:xfrm>
            <a:off x="21851841" y="11058863"/>
            <a:ext cx="18350375"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8D6343-5E2C-6948-945D-92C72B78EF78}" type="datetimeFigureOut">
              <a:rPr lang="en-US" smtClean="0"/>
              <a:t>10/31/22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2630512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8D6343-5E2C-6948-945D-92C72B78EF78}" type="datetimeFigureOut">
              <a:rPr lang="en-US" smtClean="0"/>
              <a:t>10/31/22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761997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8D6343-5E2C-6948-945D-92C72B78EF78}" type="datetimeFigureOut">
              <a:rPr lang="en-US" smtClean="0"/>
              <a:t>10/31/22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365785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3156" y="2018348"/>
            <a:ext cx="13921554" cy="7064216"/>
          </a:xfrm>
        </p:spPr>
        <p:txBody>
          <a:bodyPr anchor="b"/>
          <a:lstStyle>
            <a:lvl1pPr>
              <a:defRPr sz="14127"/>
            </a:lvl1pPr>
          </a:lstStyle>
          <a:p>
            <a:r>
              <a:rPr lang="en-GB"/>
              <a:t>Click to edit Master title style</a:t>
            </a:r>
            <a:endParaRPr lang="en-US" dirty="0"/>
          </a:p>
        </p:txBody>
      </p:sp>
      <p:sp>
        <p:nvSpPr>
          <p:cNvPr id="3" name="Content Placeholder 2"/>
          <p:cNvSpPr>
            <a:spLocks noGrp="1"/>
          </p:cNvSpPr>
          <p:nvPr>
            <p:ph idx="1"/>
          </p:nvPr>
        </p:nvSpPr>
        <p:spPr>
          <a:xfrm>
            <a:off x="18350375" y="4359077"/>
            <a:ext cx="21851838"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973156" y="9082564"/>
            <a:ext cx="13921554"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288D6343-5E2C-6948-945D-92C72B78EF78}"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3935970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3156" y="2018348"/>
            <a:ext cx="13921554" cy="7064216"/>
          </a:xfrm>
        </p:spPr>
        <p:txBody>
          <a:bodyPr anchor="b"/>
          <a:lstStyle>
            <a:lvl1pPr>
              <a:defRPr sz="14127"/>
            </a:lvl1pPr>
          </a:lstStyle>
          <a:p>
            <a:r>
              <a:rPr lang="en-GB"/>
              <a:t>Click to edit Master title style</a:t>
            </a:r>
            <a:endParaRPr lang="en-US" dirty="0"/>
          </a:p>
        </p:txBody>
      </p:sp>
      <p:sp>
        <p:nvSpPr>
          <p:cNvPr id="3" name="Picture Placeholder 2"/>
          <p:cNvSpPr>
            <a:spLocks noGrp="1" noChangeAspect="1"/>
          </p:cNvSpPr>
          <p:nvPr>
            <p:ph type="pic" idx="1"/>
          </p:nvPr>
        </p:nvSpPr>
        <p:spPr>
          <a:xfrm>
            <a:off x="18350375" y="4359077"/>
            <a:ext cx="21851838"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GB"/>
              <a:t>Click icon to add picture</a:t>
            </a:r>
            <a:endParaRPr lang="en-US" dirty="0"/>
          </a:p>
        </p:txBody>
      </p:sp>
      <p:sp>
        <p:nvSpPr>
          <p:cNvPr id="4" name="Text Placeholder 3"/>
          <p:cNvSpPr>
            <a:spLocks noGrp="1"/>
          </p:cNvSpPr>
          <p:nvPr>
            <p:ph type="body" sz="half" idx="2"/>
          </p:nvPr>
        </p:nvSpPr>
        <p:spPr>
          <a:xfrm>
            <a:off x="2973156" y="9082564"/>
            <a:ext cx="13921554"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288D6343-5E2C-6948-945D-92C72B78EF78}"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686F27-B640-AC42-96E7-B3A323782904}" type="slidenum">
              <a:rPr lang="en-US" smtClean="0"/>
              <a:t>‹#›</a:t>
            </a:fld>
            <a:endParaRPr lang="en-US"/>
          </a:p>
        </p:txBody>
      </p:sp>
    </p:spTree>
    <p:extLst>
      <p:ext uri="{BB962C8B-B14F-4D97-AF65-F5344CB8AC3E}">
        <p14:creationId xmlns:p14="http://schemas.microsoft.com/office/powerpoint/2010/main" val="24076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67534" y="1611882"/>
            <a:ext cx="37229058"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967534" y="8059374"/>
            <a:ext cx="37229058"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967534" y="28060644"/>
            <a:ext cx="9711928"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288D6343-5E2C-6948-945D-92C72B78EF78}" type="datetimeFigureOut">
              <a:rPr lang="en-US" smtClean="0"/>
              <a:t>10/31/22</a:t>
            </a:fld>
            <a:endParaRPr lang="en-US"/>
          </a:p>
        </p:txBody>
      </p:sp>
      <p:sp>
        <p:nvSpPr>
          <p:cNvPr id="5" name="Footer Placeholder 4"/>
          <p:cNvSpPr>
            <a:spLocks noGrp="1"/>
          </p:cNvSpPr>
          <p:nvPr>
            <p:ph type="ftr" sz="quarter" idx="3"/>
          </p:nvPr>
        </p:nvSpPr>
        <p:spPr>
          <a:xfrm>
            <a:off x="14298117" y="28060644"/>
            <a:ext cx="14567892"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484663" y="28060644"/>
            <a:ext cx="9711928"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E9686F27-B640-AC42-96E7-B3A323782904}" type="slidenum">
              <a:rPr lang="en-US" smtClean="0"/>
              <a:t>‹#›</a:t>
            </a:fld>
            <a:endParaRPr lang="en-US"/>
          </a:p>
        </p:txBody>
      </p:sp>
    </p:spTree>
    <p:extLst>
      <p:ext uri="{BB962C8B-B14F-4D97-AF65-F5344CB8AC3E}">
        <p14:creationId xmlns:p14="http://schemas.microsoft.com/office/powerpoint/2010/main" val="80151120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notesSlide" Target="../notesSlides/notesSlide2.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emf"/><Relationship Id="rId5" Type="http://schemas.openxmlformats.org/officeDocument/2006/relationships/image" Target="../media/image6.emf"/><Relationship Id="rId15" Type="http://schemas.microsoft.com/office/2007/relationships/hdphoto" Target="../media/hdphoto3.wdp"/><Relationship Id="rId10" Type="http://schemas.openxmlformats.org/officeDocument/2006/relationships/image" Target="../media/image1.png"/><Relationship Id="rId4" Type="http://schemas.openxmlformats.org/officeDocument/2006/relationships/image" Target="../media/image4.emf"/><Relationship Id="rId9" Type="http://schemas.openxmlformats.org/officeDocument/2006/relationships/image" Target="../media/image2.png"/><Relationship Id="rId1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4.emf"/><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6.emf"/><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4.emf"/></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6.emf"/><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4.emf"/></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hyperlink" Target="mailto:a.donaldson@ed.ac.uk" TargetMode="External"/><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emf"/></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5.jpg"/><Relationship Id="rId7"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5E5">
            <a:alpha val="82000"/>
          </a:srgb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AC320B-0B83-A244-94E1-67C19F562775}"/>
              </a:ext>
            </a:extLst>
          </p:cNvPr>
          <p:cNvSpPr>
            <a:spLocks noGrp="1"/>
          </p:cNvSpPr>
          <p:nvPr>
            <p:ph type="title"/>
          </p:nvPr>
        </p:nvSpPr>
        <p:spPr>
          <a:xfrm>
            <a:off x="6617095" y="48132"/>
            <a:ext cx="30322591" cy="3892094"/>
          </a:xfrm>
          <a:noFill/>
          <a:ln w="28575">
            <a:noFill/>
          </a:ln>
        </p:spPr>
        <p:txBody>
          <a:bodyPr>
            <a:noAutofit/>
          </a:bodyPr>
          <a:lstStyle/>
          <a:p>
            <a:pPr algn="ctr">
              <a:lnSpc>
                <a:spcPct val="100000"/>
              </a:lnSpc>
            </a:pPr>
            <a:r>
              <a:rPr lang="en-US" sz="9600" b="1" dirty="0">
                <a:latin typeface="Arial Nova Light" panose="020B0304020202020204" pitchFamily="34" charset="0"/>
                <a:ea typeface="Source Sans Pro" panose="020B0503030403020204" pitchFamily="34" charset="0"/>
                <a:cs typeface="Aharoni" panose="02010803020104030203" pitchFamily="2" charset="-79"/>
              </a:rPr>
              <a:t>Uncovering the shapes of comets from the ground: </a:t>
            </a:r>
            <a:br>
              <a:rPr lang="en-US" sz="9600" b="1" dirty="0">
                <a:latin typeface="Arial Nova Light" panose="020B0304020202020204" pitchFamily="34" charset="0"/>
                <a:ea typeface="Source Sans Pro" panose="020B0503030403020204" pitchFamily="34" charset="0"/>
                <a:cs typeface="Aharoni" panose="02010803020104030203" pitchFamily="2" charset="-79"/>
              </a:rPr>
            </a:br>
            <a:r>
              <a:rPr lang="en-US" sz="9600" b="1" dirty="0">
                <a:latin typeface="Arial Nova Light" panose="020B0304020202020204" pitchFamily="34" charset="0"/>
                <a:ea typeface="Source Sans Pro" panose="020B0503030403020204" pitchFamily="34" charset="0"/>
                <a:cs typeface="Aharoni" panose="02010803020104030203" pitchFamily="2" charset="-79"/>
              </a:rPr>
              <a:t>The nucleus of comet 162P/Siding-Spring</a:t>
            </a:r>
          </a:p>
        </p:txBody>
      </p:sp>
      <p:sp>
        <p:nvSpPr>
          <p:cNvPr id="5" name="Content Placeholder 4">
            <a:extLst>
              <a:ext uri="{FF2B5EF4-FFF2-40B4-BE49-F238E27FC236}">
                <a16:creationId xmlns:a16="http://schemas.microsoft.com/office/drawing/2014/main" id="{B31A1F88-CDBB-BF4C-8297-9F9F42A43065}"/>
              </a:ext>
            </a:extLst>
          </p:cNvPr>
          <p:cNvSpPr>
            <a:spLocks noGrp="1"/>
          </p:cNvSpPr>
          <p:nvPr>
            <p:ph idx="1"/>
          </p:nvPr>
        </p:nvSpPr>
        <p:spPr>
          <a:xfrm>
            <a:off x="908683" y="5005091"/>
            <a:ext cx="11426604" cy="19739589"/>
          </a:xfrm>
          <a:prstGeom prst="roundRect">
            <a:avLst>
              <a:gd name="adj" fmla="val 4667"/>
            </a:avLst>
          </a:prstGeom>
          <a:solidFill>
            <a:srgbClr val="817E9F">
              <a:alpha val="76209"/>
            </a:srgbClr>
          </a:solidFill>
          <a:ln w="38100">
            <a:noFill/>
          </a:ln>
        </p:spPr>
        <p:txBody>
          <a:bodyPr lIns="108000">
            <a:noAutofit/>
          </a:bodyPr>
          <a:lstStyle/>
          <a:p>
            <a:pPr marL="96836" indent="0">
              <a:lnSpc>
                <a:spcPct val="150000"/>
              </a:lnSpc>
              <a:spcBef>
                <a:spcPts val="3603"/>
              </a:spcBef>
              <a:buNone/>
            </a:pPr>
            <a:r>
              <a:rPr lang="en-US" sz="3600" b="1" dirty="0">
                <a:latin typeface="Arial Nova" panose="020B0504020202020204" pitchFamily="34" charset="0"/>
                <a:ea typeface="Source Sans Pro" panose="020B0503030403020204" pitchFamily="34" charset="0"/>
                <a:cs typeface="Thonburi" pitchFamily="2" charset="-34"/>
              </a:rPr>
              <a:t>1. Motivation</a:t>
            </a:r>
          </a:p>
          <a:p>
            <a:pPr marL="586620" indent="-519192">
              <a:lnSpc>
                <a:spcPct val="150000"/>
              </a:lnSpc>
              <a:spcBef>
                <a:spcPts val="811"/>
              </a:spcBef>
              <a:buSzPct val="120000"/>
            </a:pPr>
            <a:r>
              <a:rPr lang="en-GB" sz="2800" dirty="0">
                <a:latin typeface="Arial Nova Light" panose="020B0304020202020204" pitchFamily="34" charset="0"/>
                <a:ea typeface="Source Sans Pro" panose="020B0503030403020204" pitchFamily="34" charset="0"/>
                <a:cs typeface="Thonburi" pitchFamily="2" charset="-34"/>
              </a:rPr>
              <a:t>Our knowledge of the shapes of comet nuclei has resulted primarily from a small number of in situ missions to short period comets (Figure 1) and from one radar detection [1]. </a:t>
            </a:r>
          </a:p>
          <a:p>
            <a:pPr marL="586620" indent="-519192">
              <a:lnSpc>
                <a:spcPct val="150000"/>
              </a:lnSpc>
              <a:spcBef>
                <a:spcPts val="811"/>
              </a:spcBef>
              <a:buSzPct val="120000"/>
            </a:pPr>
            <a:r>
              <a:rPr lang="en-GB" sz="2800" dirty="0">
                <a:latin typeface="Arial Nova Light" panose="020B0304020202020204" pitchFamily="34" charset="0"/>
                <a:ea typeface="Source Sans Pro" panose="020B0503030403020204" pitchFamily="34" charset="0"/>
                <a:cs typeface="Thonburi" pitchFamily="2" charset="-34"/>
              </a:rPr>
              <a:t>These observations revealed that ~70% of the seven comet nuclei have a bilobed shape (i.e. appear to be made up of two distinct lobes). In comparison, it is estimated that only 20% of approximately 1000 near-Earth asteroids are in such ”contact binary” configurations. </a:t>
            </a:r>
          </a:p>
          <a:p>
            <a:pPr marL="586620" indent="-519192">
              <a:lnSpc>
                <a:spcPct val="150000"/>
              </a:lnSpc>
              <a:spcBef>
                <a:spcPts val="811"/>
              </a:spcBef>
              <a:buSzPct val="120000"/>
            </a:pPr>
            <a:r>
              <a:rPr lang="en-GB" sz="2800" dirty="0">
                <a:latin typeface="Arial Nova Light" panose="020B0304020202020204" pitchFamily="34" charset="0"/>
                <a:ea typeface="Source Sans Pro" panose="020B0503030403020204" pitchFamily="34" charset="0"/>
                <a:cs typeface="Thonburi" pitchFamily="2" charset="-34"/>
              </a:rPr>
              <a:t>Can we therefore deduce that comets undergo some unique process which leads to the formation of bilobed shapes? The present sample size of seven comets with well-constrained shapes is much too small to draw any such conclusions about the population.</a:t>
            </a:r>
          </a:p>
          <a:p>
            <a:pPr marL="67428" indent="0">
              <a:lnSpc>
                <a:spcPct val="150000"/>
              </a:lnSpc>
              <a:spcBef>
                <a:spcPts val="811"/>
              </a:spcBef>
              <a:buSzPct val="120000"/>
              <a:buNone/>
            </a:pPr>
            <a:r>
              <a:rPr lang="en-GB" sz="2800" b="1" dirty="0">
                <a:latin typeface="Arial Nova" panose="020B0504020202020204" pitchFamily="34" charset="0"/>
                <a:ea typeface="Source Sans Pro" panose="020B0503030403020204" pitchFamily="34" charset="0"/>
                <a:cs typeface="Thonburi" pitchFamily="2" charset="-34"/>
              </a:rPr>
              <a:t>Aim: </a:t>
            </a:r>
            <a:r>
              <a:rPr lang="en-GB" sz="2800" dirty="0">
                <a:latin typeface="Arial Nova Light" panose="020B0304020202020204" pitchFamily="34" charset="0"/>
                <a:ea typeface="Source Sans Pro" panose="020B0503030403020204" pitchFamily="34" charset="0"/>
                <a:cs typeface="Thonburi" pitchFamily="2" charset="-34"/>
              </a:rPr>
              <a:t>Develop a method to identify the shapes of comet nuclei using solely ground-based observations.</a:t>
            </a:r>
          </a:p>
        </p:txBody>
      </p:sp>
      <p:sp>
        <p:nvSpPr>
          <p:cNvPr id="6" name="Title 3">
            <a:extLst>
              <a:ext uri="{FF2B5EF4-FFF2-40B4-BE49-F238E27FC236}">
                <a16:creationId xmlns:a16="http://schemas.microsoft.com/office/drawing/2014/main" id="{BA0CF99E-4741-AD47-9CCB-25D2DA2D23A9}"/>
              </a:ext>
            </a:extLst>
          </p:cNvPr>
          <p:cNvSpPr txBox="1">
            <a:spLocks/>
          </p:cNvSpPr>
          <p:nvPr/>
        </p:nvSpPr>
        <p:spPr>
          <a:xfrm>
            <a:off x="1051130" y="3491627"/>
            <a:ext cx="41201405" cy="1480179"/>
          </a:xfrm>
          <a:prstGeom prst="rect">
            <a:avLst/>
          </a:prstGeom>
        </p:spPr>
        <p:txBody>
          <a:bodyPr vert="horz" lIns="183036" tIns="91518" rIns="183036" bIns="91518" rtlCol="0" anchor="ctr">
            <a:noAutofit/>
          </a:bodyPr>
          <a:lst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a:lstStyle>
          <a:p>
            <a:pPr algn="ctr"/>
            <a:r>
              <a:rPr lang="en-US" sz="5400" b="1" dirty="0">
                <a:latin typeface="Arial Nova Light" panose="020B0304020202020204" pitchFamily="34" charset="0"/>
                <a:ea typeface="Source Sans Pro" panose="020B0503030403020204" pitchFamily="34" charset="0"/>
                <a:cs typeface="Arial" panose="020B0604020202020204" pitchFamily="34" charset="0"/>
              </a:rPr>
              <a:t>Abbie Donaldson</a:t>
            </a:r>
            <a:r>
              <a:rPr lang="en-US" sz="5400" baseline="30000" dirty="0">
                <a:latin typeface="Arial Nova Light" panose="020B0304020202020204" pitchFamily="34" charset="0"/>
                <a:ea typeface="Source Sans Pro" panose="020B0503030403020204" pitchFamily="34" charset="0"/>
                <a:cs typeface="Arial" panose="020B0604020202020204" pitchFamily="34" charset="0"/>
              </a:rPr>
              <a:t>1 </a:t>
            </a:r>
            <a:r>
              <a:rPr lang="en-US" sz="5400" dirty="0">
                <a:latin typeface="Arial Nova Light" panose="020B0304020202020204" pitchFamily="34" charset="0"/>
                <a:ea typeface="Source Sans Pro" panose="020B0503030403020204" pitchFamily="34" charset="0"/>
                <a:cs typeface="Arial" panose="020B0604020202020204" pitchFamily="34" charset="0"/>
              </a:rPr>
              <a:t> Colin Snodgrass</a:t>
            </a:r>
            <a:r>
              <a:rPr lang="en-US" sz="5400" baseline="30000" dirty="0">
                <a:latin typeface="Arial Nova Light" panose="020B0304020202020204" pitchFamily="34" charset="0"/>
                <a:ea typeface="Source Sans Pro" panose="020B0503030403020204" pitchFamily="34" charset="0"/>
                <a:cs typeface="Arial" panose="020B0604020202020204" pitchFamily="34" charset="0"/>
              </a:rPr>
              <a:t>1 </a:t>
            </a:r>
            <a:r>
              <a:rPr lang="en-US" sz="5400" dirty="0">
                <a:latin typeface="Arial Nova Light" panose="020B0304020202020204" pitchFamily="34" charset="0"/>
                <a:ea typeface="Source Sans Pro" panose="020B0503030403020204" pitchFamily="34" charset="0"/>
                <a:cs typeface="Arial" panose="020B0604020202020204" pitchFamily="34" charset="0"/>
              </a:rPr>
              <a:t> Rosita Kokotanekova</a:t>
            </a:r>
            <a:r>
              <a:rPr lang="en-US" sz="5400" baseline="30000" dirty="0">
                <a:latin typeface="Arial Nova Light" panose="020B0304020202020204" pitchFamily="34" charset="0"/>
                <a:ea typeface="Source Sans Pro" panose="020B0503030403020204" pitchFamily="34" charset="0"/>
                <a:cs typeface="Arial" panose="020B0604020202020204" pitchFamily="34" charset="0"/>
              </a:rPr>
              <a:t>1,2,3 </a:t>
            </a:r>
            <a:r>
              <a:rPr lang="en-US" sz="5400" dirty="0">
                <a:latin typeface="Arial Nova Light" panose="020B0304020202020204" pitchFamily="34" charset="0"/>
                <a:ea typeface="Source Sans Pro" panose="020B0503030403020204" pitchFamily="34" charset="0"/>
                <a:cs typeface="Arial" panose="020B0604020202020204" pitchFamily="34" charset="0"/>
              </a:rPr>
              <a:t> Agata Rożek</a:t>
            </a:r>
            <a:r>
              <a:rPr lang="en-US" sz="5400" baseline="30000" dirty="0">
                <a:latin typeface="Arial Nova Light" panose="020B0304020202020204" pitchFamily="34" charset="0"/>
                <a:ea typeface="Source Sans Pro" panose="020B0503030403020204" pitchFamily="34" charset="0"/>
                <a:cs typeface="Arial" panose="020B0604020202020204" pitchFamily="34" charset="0"/>
              </a:rPr>
              <a:t>1</a:t>
            </a:r>
            <a:endParaRPr lang="en-US" sz="5400" dirty="0">
              <a:latin typeface="Arial Nova Light" panose="020B0304020202020204" pitchFamily="34" charset="0"/>
              <a:ea typeface="Source Sans Pro" panose="020B0503030403020204" pitchFamily="34" charset="0"/>
              <a:cs typeface="Arial" panose="020B0604020202020204" pitchFamily="34" charset="0"/>
            </a:endParaRPr>
          </a:p>
        </p:txBody>
      </p:sp>
      <p:sp>
        <p:nvSpPr>
          <p:cNvPr id="10" name="Content Placeholder 4">
            <a:extLst>
              <a:ext uri="{FF2B5EF4-FFF2-40B4-BE49-F238E27FC236}">
                <a16:creationId xmlns:a16="http://schemas.microsoft.com/office/drawing/2014/main" id="{3045A05C-A330-FB4F-900B-C2563DCC2836}"/>
              </a:ext>
            </a:extLst>
          </p:cNvPr>
          <p:cNvSpPr txBox="1">
            <a:spLocks/>
          </p:cNvSpPr>
          <p:nvPr/>
        </p:nvSpPr>
        <p:spPr>
          <a:xfrm>
            <a:off x="24413989" y="5005091"/>
            <a:ext cx="17841453" cy="15912565"/>
          </a:xfrm>
          <a:prstGeom prst="roundRect">
            <a:avLst>
              <a:gd name="adj" fmla="val 2376"/>
            </a:avLst>
          </a:prstGeom>
          <a:solidFill>
            <a:schemeClr val="bg1"/>
          </a:solid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3" b="1" dirty="0">
                <a:latin typeface="Arial Nova" panose="020B0504020202020204" pitchFamily="34" charset="0"/>
                <a:ea typeface="Source Sans Pro" panose="020B0503030403020204" pitchFamily="34" charset="0"/>
                <a:cs typeface="Verdana" panose="020B0604030504040204" pitchFamily="34" charset="0"/>
              </a:rPr>
              <a:t>4. Application of convex lightcurve inversion to 162P/Siding-Spring</a:t>
            </a:r>
          </a:p>
          <a:p>
            <a:pPr marL="0" indent="0">
              <a:lnSpc>
                <a:spcPct val="150000"/>
              </a:lnSpc>
              <a:buNone/>
            </a:pPr>
            <a:endParaRPr lang="en-US" sz="320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sz="2800" dirty="0">
              <a:latin typeface="Source Sans Pro" panose="020B0503030403020204" pitchFamily="34" charset="0"/>
              <a:ea typeface="Source Sans Pro" panose="020B0503030403020204" pitchFamily="34" charset="0"/>
            </a:endParaRPr>
          </a:p>
          <a:p>
            <a:pPr marL="0" indent="0">
              <a:lnSpc>
                <a:spcPct val="150000"/>
              </a:lnSpc>
              <a:buNone/>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buSzPct val="120000"/>
              <a:buNone/>
            </a:pPr>
            <a:endParaRPr lang="en-US" sz="26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3"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28" name="Picture 4" descr="STFC Logo new — FREYA">
            <a:extLst>
              <a:ext uri="{FF2B5EF4-FFF2-40B4-BE49-F238E27FC236}">
                <a16:creationId xmlns:a16="http://schemas.microsoft.com/office/drawing/2014/main" id="{BA8A0E36-60A7-7240-85BB-5B56859FC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3376" y="1559915"/>
            <a:ext cx="5879159" cy="1508067"/>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4">
            <a:extLst>
              <a:ext uri="{FF2B5EF4-FFF2-40B4-BE49-F238E27FC236}">
                <a16:creationId xmlns:a16="http://schemas.microsoft.com/office/drawing/2014/main" id="{883DD514-31D8-C840-8CBC-54199D7E21DA}"/>
              </a:ext>
            </a:extLst>
          </p:cNvPr>
          <p:cNvSpPr txBox="1">
            <a:spLocks/>
          </p:cNvSpPr>
          <p:nvPr/>
        </p:nvSpPr>
        <p:spPr>
          <a:xfrm>
            <a:off x="12914242" y="22446108"/>
            <a:ext cx="10959735" cy="7573929"/>
          </a:xfrm>
          <a:prstGeom prst="roundRect">
            <a:avLst>
              <a:gd name="adj" fmla="val 4314"/>
            </a:avLst>
          </a:prstGeom>
          <a:solidFill>
            <a:srgbClr val="8BB5A9"/>
          </a:solidFill>
          <a:ln w="38100">
            <a:noFill/>
          </a:ln>
        </p:spPr>
        <p:txBody>
          <a:bodyPr vert="horz" lIns="108000" tIns="91518" rIns="183036" bIns="91518" rtlCol="0">
            <a:normAutofit lnSpcReduction="1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bg2">
                    <a:lumMod val="10000"/>
                  </a:schemeClr>
                </a:solidFill>
                <a:latin typeface="Arial Nova" panose="020B0504020202020204" pitchFamily="34" charset="0"/>
                <a:ea typeface="Source Sans Pro" panose="020B0503030403020204" pitchFamily="34" charset="0"/>
                <a:cs typeface="Verdana" panose="020B0604030504040204" pitchFamily="34" charset="0"/>
              </a:rPr>
              <a:t>3. Modeling shapes from lightcurves</a:t>
            </a:r>
          </a:p>
          <a:p>
            <a:pPr>
              <a:lnSpc>
                <a:spcPct val="150000"/>
              </a:lnSpc>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The lightcurve of a small body is highly dependent on its shape and aspect [2,3] meaning that shape information can be extracted from even sparse-in-time photometry.</a:t>
            </a:r>
          </a:p>
          <a:p>
            <a:pPr>
              <a:lnSpc>
                <a:spcPct val="150000"/>
              </a:lnSpc>
              <a:buSzPct val="120000"/>
            </a:pPr>
            <a:r>
              <a:rPr lang="en-GB" sz="2800" b="1"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Convex lightcurve inversion (CLI) </a:t>
            </a:r>
            <a:r>
              <a:rPr lang="en-GB"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is a technique used to construct a convex “hull” of an object from lightcurves collected over multiple epochs and viewing geometries [4,5]. </a:t>
            </a:r>
          </a:p>
          <a:p>
            <a:pPr>
              <a:lnSpc>
                <a:spcPct val="150000"/>
              </a:lnSpc>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We use the software package convexinv [6] to </a:t>
            </a:r>
            <a:r>
              <a:rPr lang="en-US" sz="2800" dirty="0" err="1">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optimise</a:t>
            </a: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 the shape, sidereal period and pole orientation which</a:t>
            </a:r>
            <a:r>
              <a:rPr lang="en-GB"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 match the input comet lightcurves best.</a:t>
            </a: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30" name="Picture 6">
            <a:extLst>
              <a:ext uri="{FF2B5EF4-FFF2-40B4-BE49-F238E27FC236}">
                <a16:creationId xmlns:a16="http://schemas.microsoft.com/office/drawing/2014/main" id="{F7B111F1-8584-D145-BEB4-0A172E2F9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683" y="1537417"/>
            <a:ext cx="6397899" cy="1524409"/>
          </a:xfrm>
          <a:prstGeom prst="rect">
            <a:avLst/>
          </a:prstGeom>
          <a:solidFill>
            <a:srgbClr val="9698B1"/>
          </a:solidFill>
        </p:spPr>
      </p:pic>
      <p:sp>
        <p:nvSpPr>
          <p:cNvPr id="15" name="Content Placeholder 4">
            <a:extLst>
              <a:ext uri="{FF2B5EF4-FFF2-40B4-BE49-F238E27FC236}">
                <a16:creationId xmlns:a16="http://schemas.microsoft.com/office/drawing/2014/main" id="{E304423D-3E5F-DBBF-43EF-63C1158386AD}"/>
              </a:ext>
            </a:extLst>
          </p:cNvPr>
          <p:cNvSpPr txBox="1">
            <a:spLocks/>
          </p:cNvSpPr>
          <p:nvPr/>
        </p:nvSpPr>
        <p:spPr>
          <a:xfrm>
            <a:off x="27749344" y="29555888"/>
            <a:ext cx="17748481" cy="1029913"/>
          </a:xfrm>
          <a:prstGeom prst="roundRect">
            <a:avLst>
              <a:gd name="adj" fmla="val 0"/>
            </a:avLst>
          </a:prstGeom>
          <a:noFill/>
          <a:ln w="28575">
            <a:noFill/>
          </a:ln>
        </p:spPr>
        <p:txBody>
          <a:bodyPr vert="horz" lIns="183036" tIns="91518" rIns="183036" bIns="91518" numCol="1"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endParaRPr lang="en-US" sz="2800" b="1" dirty="0">
              <a:solidFill>
                <a:schemeClr val="bg1"/>
              </a:solidFill>
              <a:latin typeface="Helvetica" pitchFamily="2" charset="0"/>
              <a:ea typeface="Source Sans Pro" panose="020B0503030403020204" pitchFamily="34" charset="0"/>
              <a:cs typeface="Verdana" panose="020B0604030504040204" pitchFamily="34" charset="0"/>
            </a:endParaRPr>
          </a:p>
        </p:txBody>
      </p:sp>
      <p:sp>
        <p:nvSpPr>
          <p:cNvPr id="36" name="Content Placeholder 4">
            <a:extLst>
              <a:ext uri="{FF2B5EF4-FFF2-40B4-BE49-F238E27FC236}">
                <a16:creationId xmlns:a16="http://schemas.microsoft.com/office/drawing/2014/main" id="{045302DD-7B7F-DD4B-455E-3FA00B72F8B9}"/>
              </a:ext>
            </a:extLst>
          </p:cNvPr>
          <p:cNvSpPr txBox="1">
            <a:spLocks/>
          </p:cNvSpPr>
          <p:nvPr/>
        </p:nvSpPr>
        <p:spPr>
          <a:xfrm>
            <a:off x="25214141" y="18692723"/>
            <a:ext cx="8133171" cy="1972547"/>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Arial Nova Light" panose="020B0304020202020204" pitchFamily="34" charset="0"/>
                <a:ea typeface="Source Sans Pro" panose="020B0503030403020204" pitchFamily="34" charset="0"/>
                <a:cs typeface="Verdana" panose="020B0604030504040204" pitchFamily="34" charset="0"/>
              </a:rPr>
              <a:t>Figure 4.</a:t>
            </a:r>
            <a:r>
              <a:rPr lang="en-US" sz="2800" b="1"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a:t>
            </a:r>
            <a:r>
              <a:rPr lang="en-US" sz="28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X</a:t>
            </a:r>
            <a:r>
              <a:rPr lang="en-US" sz="2800" baseline="300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2</a:t>
            </a:r>
            <a:r>
              <a:rPr lang="en-GB" sz="28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a:t>
            </a:r>
            <a:r>
              <a:rPr lang="en-US" sz="28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distribution from a grid search for the direction of the model rotation pole over all ecliptic latitude (</a:t>
            </a:r>
            <a:r>
              <a:rPr lang="el-GR" sz="28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λ</a:t>
            </a:r>
            <a:r>
              <a:rPr lang="en-GB" sz="28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and longitude (</a:t>
            </a:r>
            <a:r>
              <a:rPr lang="el-GR" sz="28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β</a:t>
            </a:r>
            <a:r>
              <a:rPr lang="en-GB" sz="28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a:t>
            </a:r>
            <a:r>
              <a:rPr lang="en-GB" sz="2800" dirty="0">
                <a:latin typeface="Arial Nova Light" panose="020B0304020202020204" pitchFamily="34" charset="0"/>
                <a:ea typeface="Source Sans Pro" panose="020B0503030403020204" pitchFamily="34" charset="0"/>
                <a:cs typeface="Verdana" panose="020B0604030504040204" pitchFamily="34" charset="0"/>
              </a:rPr>
              <a:t>  </a:t>
            </a:r>
            <a:endParaRPr lang="en-US" sz="2800" dirty="0">
              <a:latin typeface="Arial Nova Light" panose="020B0304020202020204" pitchFamily="34" charset="0"/>
              <a:ea typeface="Source Sans Pro" panose="020B0503030403020204" pitchFamily="34" charset="0"/>
              <a:cs typeface="Verdana" panose="020B0604030504040204" pitchFamily="34" charset="0"/>
            </a:endParaRPr>
          </a:p>
        </p:txBody>
      </p:sp>
      <p:sp>
        <p:nvSpPr>
          <p:cNvPr id="37" name="Content Placeholder 4">
            <a:extLst>
              <a:ext uri="{FF2B5EF4-FFF2-40B4-BE49-F238E27FC236}">
                <a16:creationId xmlns:a16="http://schemas.microsoft.com/office/drawing/2014/main" id="{FC45DA62-A009-6398-BCE1-092050B10967}"/>
              </a:ext>
            </a:extLst>
          </p:cNvPr>
          <p:cNvSpPr txBox="1">
            <a:spLocks/>
          </p:cNvSpPr>
          <p:nvPr/>
        </p:nvSpPr>
        <p:spPr>
          <a:xfrm>
            <a:off x="33410335" y="18673394"/>
            <a:ext cx="8334501" cy="1972546"/>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Arial Nova Light" panose="020B0304020202020204" pitchFamily="34" charset="0"/>
                <a:ea typeface="Source Sans Pro" panose="020B0503030403020204" pitchFamily="34" charset="0"/>
                <a:cs typeface="Verdana" panose="020B0604030504040204" pitchFamily="34" charset="0"/>
              </a:rPr>
              <a:t>Figure 5.</a:t>
            </a:r>
            <a:r>
              <a:rPr lang="en-US" sz="2800" b="1"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a:t>
            </a:r>
            <a:r>
              <a:rPr lang="en-US" sz="28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Best-fit convex shape model of 162P, viewed along three orthogonal directions. The model z-axis is aligned with its axis of rotation. </a:t>
            </a:r>
            <a:endParaRPr lang="en-US" sz="2800" dirty="0">
              <a:latin typeface="Arial Nova Light" panose="020B0304020202020204" pitchFamily="34" charset="0"/>
              <a:ea typeface="Source Sans Pro" panose="020B0503030403020204" pitchFamily="34" charset="0"/>
              <a:cs typeface="Verdana" panose="020B0604030504040204" pitchFamily="34" charset="0"/>
            </a:endParaRPr>
          </a:p>
        </p:txBody>
      </p:sp>
      <p:grpSp>
        <p:nvGrpSpPr>
          <p:cNvPr id="39" name="Group 38">
            <a:extLst>
              <a:ext uri="{FF2B5EF4-FFF2-40B4-BE49-F238E27FC236}">
                <a16:creationId xmlns:a16="http://schemas.microsoft.com/office/drawing/2014/main" id="{096401BE-0D8B-5F57-B100-2A980F10CD34}"/>
              </a:ext>
            </a:extLst>
          </p:cNvPr>
          <p:cNvGrpSpPr/>
          <p:nvPr/>
        </p:nvGrpSpPr>
        <p:grpSpPr>
          <a:xfrm>
            <a:off x="33000046" y="6544264"/>
            <a:ext cx="8807813" cy="5272928"/>
            <a:chOff x="32909849" y="6175035"/>
            <a:chExt cx="7740921" cy="4656106"/>
          </a:xfrm>
        </p:grpSpPr>
        <p:pic>
          <p:nvPicPr>
            <p:cNvPr id="20" name="Picture 19" descr="Graphical user interface, chart, scatter chart&#10;&#10;Description automatically generated">
              <a:extLst>
                <a:ext uri="{FF2B5EF4-FFF2-40B4-BE49-F238E27FC236}">
                  <a16:creationId xmlns:a16="http://schemas.microsoft.com/office/drawing/2014/main" id="{968FBC24-AD0C-0309-5D32-F99D42BC34E4}"/>
                </a:ext>
              </a:extLst>
            </p:cNvPr>
            <p:cNvPicPr>
              <a:picLocks noChangeAspect="1"/>
            </p:cNvPicPr>
            <p:nvPr/>
          </p:nvPicPr>
          <p:blipFill rotWithShape="1">
            <a:blip r:embed="rId5"/>
            <a:srcRect t="3523"/>
            <a:stretch/>
          </p:blipFill>
          <p:spPr>
            <a:xfrm>
              <a:off x="32909849" y="6246320"/>
              <a:ext cx="7740921" cy="4584821"/>
            </a:xfrm>
            <a:prstGeom prst="rect">
              <a:avLst/>
            </a:prstGeom>
          </p:spPr>
        </p:pic>
        <p:sp>
          <p:nvSpPr>
            <p:cNvPr id="38" name="Content Placeholder 4">
              <a:extLst>
                <a:ext uri="{FF2B5EF4-FFF2-40B4-BE49-F238E27FC236}">
                  <a16:creationId xmlns:a16="http://schemas.microsoft.com/office/drawing/2014/main" id="{9ABBE9CD-2DE6-3D6A-2718-5C55733C40DD}"/>
                </a:ext>
              </a:extLst>
            </p:cNvPr>
            <p:cNvSpPr txBox="1">
              <a:spLocks/>
            </p:cNvSpPr>
            <p:nvPr/>
          </p:nvSpPr>
          <p:spPr>
            <a:xfrm>
              <a:off x="33597856" y="6175035"/>
              <a:ext cx="1678238" cy="69139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Arial Nova Light" panose="020B0304020202020204" pitchFamily="34" charset="0"/>
                  <a:ea typeface="Source Sans Pro" panose="020B0503030403020204" pitchFamily="34" charset="0"/>
                  <a:cs typeface="Verdana" panose="020B0604030504040204" pitchFamily="34" charset="0"/>
                </a:rPr>
                <a:t>Figure 3.</a:t>
              </a:r>
              <a:endParaRPr lang="en-US" sz="2800" b="1" dirty="0">
                <a:latin typeface="Arial Nova Light" panose="020B0304020202020204" pitchFamily="34" charset="0"/>
                <a:ea typeface="Source Sans Pro" panose="020B0503030403020204" pitchFamily="34" charset="0"/>
                <a:cs typeface="Verdana" panose="020B0604030504040204" pitchFamily="34" charset="0"/>
              </a:endParaRPr>
            </a:p>
          </p:txBody>
        </p:sp>
      </p:grpSp>
      <p:pic>
        <p:nvPicPr>
          <p:cNvPr id="44" name="Picture 43">
            <a:extLst>
              <a:ext uri="{FF2B5EF4-FFF2-40B4-BE49-F238E27FC236}">
                <a16:creationId xmlns:a16="http://schemas.microsoft.com/office/drawing/2014/main" id="{74EA6A56-013F-A3D4-1AB8-7E790EB9112D}"/>
              </a:ext>
            </a:extLst>
          </p:cNvPr>
          <p:cNvPicPr>
            <a:picLocks noChangeAspect="1"/>
          </p:cNvPicPr>
          <p:nvPr/>
        </p:nvPicPr>
        <p:blipFill rotWithShape="1">
          <a:blip r:embed="rId6"/>
          <a:srcRect l="10802" t="28198" r="7339" b="27644"/>
          <a:stretch/>
        </p:blipFill>
        <p:spPr>
          <a:xfrm>
            <a:off x="33411533" y="12535547"/>
            <a:ext cx="8396326" cy="6409562"/>
          </a:xfrm>
          <a:prstGeom prst="rect">
            <a:avLst/>
          </a:prstGeom>
        </p:spPr>
      </p:pic>
      <p:sp>
        <p:nvSpPr>
          <p:cNvPr id="35" name="TextBox 34">
            <a:extLst>
              <a:ext uri="{FF2B5EF4-FFF2-40B4-BE49-F238E27FC236}">
                <a16:creationId xmlns:a16="http://schemas.microsoft.com/office/drawing/2014/main" id="{A9A6E3FA-9135-085C-0A4D-F8AAC149C02E}"/>
              </a:ext>
            </a:extLst>
          </p:cNvPr>
          <p:cNvSpPr txBox="1"/>
          <p:nvPr/>
        </p:nvSpPr>
        <p:spPr>
          <a:xfrm>
            <a:off x="24795154" y="6018938"/>
            <a:ext cx="8091129" cy="6487673"/>
          </a:xfrm>
          <a:prstGeom prst="rect">
            <a:avLst/>
          </a:prstGeom>
          <a:noFill/>
        </p:spPr>
        <p:txBody>
          <a:bodyPr wrap="square" lIns="72000" rtlCol="0">
            <a:spAutoFit/>
          </a:bodyPr>
          <a:lstStyle/>
          <a:p>
            <a:pPr marL="457200" indent="-457200">
              <a:lnSpc>
                <a:spcPct val="150000"/>
              </a:lnSpc>
              <a:buSzPct val="120000"/>
              <a:buFont typeface="Arial" panose="020B0604020202020204" pitchFamily="34" charset="0"/>
              <a:buChar char="•"/>
            </a:pPr>
            <a:r>
              <a:rPr lang="en-US" sz="2800" dirty="0">
                <a:latin typeface="Arial Nova Light" panose="020B0304020202020204" pitchFamily="34" charset="0"/>
                <a:ea typeface="Source Sans Pro" panose="020B0503030403020204" pitchFamily="34" charset="0"/>
              </a:rPr>
              <a:t>We obtained new lightcurves of low-activity comet 162P in January &amp; March 2022 (Figure 3). In total, we have collected 33 absolutely-calibrated lightcurves of this comet made up of ~1000 data points between 2007-2022.</a:t>
            </a:r>
          </a:p>
          <a:p>
            <a:pPr marL="457200" indent="-457200">
              <a:lnSpc>
                <a:spcPct val="150000"/>
              </a:lnSpc>
              <a:buSzPct val="120000"/>
              <a:buFont typeface="Arial" panose="020B0604020202020204" pitchFamily="34" charset="0"/>
              <a:buChar char="•"/>
            </a:pPr>
            <a:r>
              <a:rPr lang="en-US" sz="2800" dirty="0">
                <a:latin typeface="Arial Nova Light" panose="020B0304020202020204" pitchFamily="34" charset="0"/>
                <a:ea typeface="Source Sans Pro" panose="020B0503030403020204" pitchFamily="34" charset="0"/>
              </a:rPr>
              <a:t>We used CLI to search for the pole orientation and shape model that were capable of most closely reproducing these lightcurves. The distribution of poles and final shape model are shown in Figures 4 and 5.</a:t>
            </a:r>
          </a:p>
        </p:txBody>
      </p:sp>
      <p:grpSp>
        <p:nvGrpSpPr>
          <p:cNvPr id="47" name="Group 46">
            <a:extLst>
              <a:ext uri="{FF2B5EF4-FFF2-40B4-BE49-F238E27FC236}">
                <a16:creationId xmlns:a16="http://schemas.microsoft.com/office/drawing/2014/main" id="{6BFF1E3B-A096-3454-89B4-13B1EBD13AE4}"/>
              </a:ext>
            </a:extLst>
          </p:cNvPr>
          <p:cNvGrpSpPr/>
          <p:nvPr/>
        </p:nvGrpSpPr>
        <p:grpSpPr>
          <a:xfrm>
            <a:off x="12959943" y="5005092"/>
            <a:ext cx="10959735" cy="17087872"/>
            <a:chOff x="13862157" y="4946906"/>
            <a:chExt cx="10828042" cy="16219761"/>
          </a:xfrm>
        </p:grpSpPr>
        <p:grpSp>
          <p:nvGrpSpPr>
            <p:cNvPr id="14" name="Group 13">
              <a:extLst>
                <a:ext uri="{FF2B5EF4-FFF2-40B4-BE49-F238E27FC236}">
                  <a16:creationId xmlns:a16="http://schemas.microsoft.com/office/drawing/2014/main" id="{F64C30A0-4630-856A-0246-3ED4C2B544B1}"/>
                </a:ext>
              </a:extLst>
            </p:cNvPr>
            <p:cNvGrpSpPr/>
            <p:nvPr/>
          </p:nvGrpSpPr>
          <p:grpSpPr>
            <a:xfrm>
              <a:off x="13862157" y="4946906"/>
              <a:ext cx="10828042" cy="16219761"/>
              <a:chOff x="15906482" y="5281908"/>
              <a:chExt cx="10293488" cy="15365827"/>
            </a:xfrm>
          </p:grpSpPr>
          <p:sp>
            <p:nvSpPr>
              <p:cNvPr id="16" name="Content Placeholder 4">
                <a:extLst>
                  <a:ext uri="{FF2B5EF4-FFF2-40B4-BE49-F238E27FC236}">
                    <a16:creationId xmlns:a16="http://schemas.microsoft.com/office/drawing/2014/main" id="{0B8D5BFA-6B03-872F-0DDF-91286DC9DD5F}"/>
                  </a:ext>
                </a:extLst>
              </p:cNvPr>
              <p:cNvSpPr txBox="1">
                <a:spLocks/>
              </p:cNvSpPr>
              <p:nvPr/>
            </p:nvSpPr>
            <p:spPr>
              <a:xfrm>
                <a:off x="15906482" y="5281908"/>
                <a:ext cx="10293488" cy="15365827"/>
              </a:xfrm>
              <a:prstGeom prst="roundRect">
                <a:avLst>
                  <a:gd name="adj" fmla="val 3637"/>
                </a:avLst>
              </a:prstGeom>
              <a:solidFill>
                <a:schemeClr val="bg1"/>
              </a:solidFill>
              <a:ln w="38100">
                <a:no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r>
                  <a:rPr lang="en-US" sz="3600" b="1" dirty="0">
                    <a:solidFill>
                      <a:schemeClr val="tx1">
                        <a:lumMod val="95000"/>
                        <a:lumOff val="5000"/>
                      </a:schemeClr>
                    </a:solidFill>
                    <a:latin typeface="Arial Nova" panose="020B0504020202020204" pitchFamily="34" charset="0"/>
                    <a:ea typeface="Verdana" panose="020B0604030504040204" pitchFamily="34" charset="0"/>
                    <a:cs typeface="Myanmar Text" panose="020B0502040204020203" pitchFamily="34" charset="0"/>
                  </a:rPr>
                  <a:t>2. What can we learn from nucleus photometry?</a:t>
                </a:r>
              </a:p>
              <a:p>
                <a:pPr marL="0" indent="0">
                  <a:lnSpc>
                    <a:spcPct val="150000"/>
                  </a:lnSpc>
                  <a:spcBef>
                    <a:spcPts val="0"/>
                  </a:spcBef>
                  <a:buNone/>
                </a:pPr>
                <a:endParaRPr lang="en-US" sz="2400" dirty="0">
                  <a:solidFill>
                    <a:schemeClr val="tx1">
                      <a:lumMod val="95000"/>
                      <a:lumOff val="5000"/>
                    </a:schemeClr>
                  </a:solidFill>
                  <a:latin typeface=""/>
                  <a:ea typeface="Verdana" panose="020B0604030504040204" pitchFamily="34" charset="0"/>
                  <a:cs typeface="Verdana" panose="020B0604030504040204" pitchFamily="34" charset="0"/>
                </a:endParaRPr>
              </a:p>
            </p:txBody>
          </p:sp>
          <p:pic>
            <p:nvPicPr>
              <p:cNvPr id="17" name="Picture 16" descr="Diagram, application&#10;&#10;Description automatically generated">
                <a:extLst>
                  <a:ext uri="{FF2B5EF4-FFF2-40B4-BE49-F238E27FC236}">
                    <a16:creationId xmlns:a16="http://schemas.microsoft.com/office/drawing/2014/main" id="{4B10AED0-1C5F-9463-DDCE-C5F7D4614AEB}"/>
                  </a:ext>
                </a:extLst>
              </p:cNvPr>
              <p:cNvPicPr>
                <a:picLocks noChangeAspect="1"/>
              </p:cNvPicPr>
              <p:nvPr/>
            </p:nvPicPr>
            <p:blipFill rotWithShape="1">
              <a:blip r:embed="rId7"/>
              <a:srcRect l="34813" t="16179" r="35894" b="6495"/>
              <a:stretch/>
            </p:blipFill>
            <p:spPr>
              <a:xfrm>
                <a:off x="16341596" y="6312227"/>
                <a:ext cx="9230158" cy="13705384"/>
              </a:xfrm>
              <a:prstGeom prst="rect">
                <a:avLst/>
              </a:prstGeom>
              <a:ln>
                <a:noFill/>
              </a:ln>
            </p:spPr>
          </p:pic>
        </p:grpSp>
        <p:sp>
          <p:nvSpPr>
            <p:cNvPr id="45" name="Content Placeholder 4">
              <a:extLst>
                <a:ext uri="{FF2B5EF4-FFF2-40B4-BE49-F238E27FC236}">
                  <a16:creationId xmlns:a16="http://schemas.microsoft.com/office/drawing/2014/main" id="{24C7483B-438C-8129-B94E-CE27BE3043B0}"/>
                </a:ext>
              </a:extLst>
            </p:cNvPr>
            <p:cNvSpPr txBox="1">
              <a:spLocks/>
            </p:cNvSpPr>
            <p:nvPr/>
          </p:nvSpPr>
          <p:spPr>
            <a:xfrm>
              <a:off x="14123620" y="20282804"/>
              <a:ext cx="1898539" cy="681079"/>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Arial Nova Light" panose="020B0304020202020204" pitchFamily="34" charset="0"/>
                  <a:ea typeface="Source Sans Pro" panose="020B0503030403020204" pitchFamily="34" charset="0"/>
                  <a:cs typeface="Verdana" panose="020B0604030504040204" pitchFamily="34" charset="0"/>
                </a:rPr>
                <a:t>Figure 2.</a:t>
              </a:r>
              <a:endParaRPr lang="en-US" sz="2800" b="1" dirty="0">
                <a:latin typeface="Arial Nova Light" panose="020B0304020202020204" pitchFamily="34" charset="0"/>
                <a:ea typeface="Source Sans Pro" panose="020B0503030403020204" pitchFamily="34" charset="0"/>
                <a:cs typeface="Verdana" panose="020B0604030504040204" pitchFamily="34" charset="0"/>
              </a:endParaRPr>
            </a:p>
          </p:txBody>
        </p:sp>
      </p:grpSp>
      <p:sp>
        <p:nvSpPr>
          <p:cNvPr id="48" name="Content Placeholder 4">
            <a:extLst>
              <a:ext uri="{FF2B5EF4-FFF2-40B4-BE49-F238E27FC236}">
                <a16:creationId xmlns:a16="http://schemas.microsoft.com/office/drawing/2014/main" id="{4EFEC435-C748-0EF8-AD63-967AB8B3514D}"/>
              </a:ext>
            </a:extLst>
          </p:cNvPr>
          <p:cNvSpPr txBox="1">
            <a:spLocks/>
          </p:cNvSpPr>
          <p:nvPr/>
        </p:nvSpPr>
        <p:spPr>
          <a:xfrm>
            <a:off x="24411082" y="21356659"/>
            <a:ext cx="17841453" cy="7406895"/>
          </a:xfrm>
          <a:prstGeom prst="roundRect">
            <a:avLst>
              <a:gd name="adj" fmla="val 4328"/>
            </a:avLst>
          </a:prstGeom>
          <a:solidFill>
            <a:srgbClr val="817E9F">
              <a:alpha val="75000"/>
            </a:srgbClr>
          </a:solidFill>
          <a:ln w="38100">
            <a:noFill/>
          </a:ln>
        </p:spPr>
        <p:txBody>
          <a:bodyPr vert="horz" lIns="108000"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tx1">
                    <a:lumMod val="95000"/>
                    <a:lumOff val="5000"/>
                  </a:schemeClr>
                </a:solidFill>
                <a:latin typeface="Arial Nova" panose="020B0504020202020204" pitchFamily="34" charset="0"/>
                <a:ea typeface="Source Sans Pro" panose="020B0503030403020204" pitchFamily="34" charset="0"/>
                <a:cs typeface="Verdana" panose="020B0604030504040204" pitchFamily="34" charset="0"/>
              </a:rPr>
              <a:t>5. Discussion and scope for future work</a:t>
            </a:r>
          </a:p>
          <a:p>
            <a:pPr>
              <a:lnSpc>
                <a:spcPct val="150000"/>
              </a:lnSpc>
              <a:spcBef>
                <a:spcPts val="811"/>
              </a:spcBef>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The large, flat facets on the shape model can be interpreted as tentative evidence for a bilobed structure for 162P – CLI cannot replicate the concavities of this morphology, instead ‘covers’ them with flat regions.</a:t>
            </a:r>
          </a:p>
          <a:p>
            <a:pPr>
              <a:lnSpc>
                <a:spcPct val="150000"/>
              </a:lnSpc>
              <a:spcBef>
                <a:spcPts val="811"/>
              </a:spcBef>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The final model is dependent on phase function: we can therefore use the shape model to correct for the effects of rotation in the lightcurves and search for a cometary opposition effect by comparing shapes with different phase functions.</a:t>
            </a:r>
          </a:p>
          <a:p>
            <a:pPr>
              <a:lnSpc>
                <a:spcPct val="150000"/>
              </a:lnSpc>
              <a:spcBef>
                <a:spcPts val="811"/>
              </a:spcBef>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CLI is difficult to apply to comets: there are more limited viewing geometries available from orbits largely confined to Ecliptic plane, and the nucleus can only reliably be observed when inactive.</a:t>
            </a:r>
          </a:p>
          <a:p>
            <a:pPr>
              <a:lnSpc>
                <a:spcPct val="150000"/>
              </a:lnSpc>
              <a:spcBef>
                <a:spcPts val="811"/>
              </a:spcBef>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Upcoming surveys e.g. LSST may provide increased coverage of viewing geometries. Potential then to streamline the modelling process for a greater number of comets and acquire a larger sample of shapes.</a:t>
            </a:r>
            <a:endParaRPr lang="en-US" sz="2800" dirty="0">
              <a:latin typeface="Arial Nova Light" panose="020B0304020202020204" pitchFamily="34" charset="0"/>
              <a:ea typeface="Source Sans Pro" panose="020B0503030403020204" pitchFamily="34" charset="0"/>
              <a:cs typeface="Verdana" panose="020B0604030504040204" pitchFamily="34" charset="0"/>
            </a:endParaRPr>
          </a:p>
        </p:txBody>
      </p:sp>
      <p:sp>
        <p:nvSpPr>
          <p:cNvPr id="8" name="Content Placeholder 4">
            <a:extLst>
              <a:ext uri="{FF2B5EF4-FFF2-40B4-BE49-F238E27FC236}">
                <a16:creationId xmlns:a16="http://schemas.microsoft.com/office/drawing/2014/main" id="{3518A52A-449B-7CFE-D7E7-2685DDEC520F}"/>
              </a:ext>
            </a:extLst>
          </p:cNvPr>
          <p:cNvSpPr txBox="1">
            <a:spLocks/>
          </p:cNvSpPr>
          <p:nvPr/>
        </p:nvSpPr>
        <p:spPr>
          <a:xfrm>
            <a:off x="24411081" y="28810633"/>
            <a:ext cx="18332857" cy="1272598"/>
          </a:xfrm>
          <a:prstGeom prst="roundRect">
            <a:avLst>
              <a:gd name="adj" fmla="val 21419"/>
            </a:avLst>
          </a:prstGeom>
          <a:no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ts val="2880"/>
              </a:lnSpc>
              <a:spcBef>
                <a:spcPts val="811"/>
              </a:spcBef>
              <a:buNone/>
            </a:pPr>
            <a:r>
              <a:rPr lang="en-US" sz="2400" b="1"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References:</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[1] Harmon et al. (2010) </a:t>
            </a:r>
            <a:r>
              <a:rPr lang="en-US" sz="23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[2] </a:t>
            </a:r>
            <a:r>
              <a:rPr lang="en-US" sz="23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Karttunen</a:t>
            </a:r>
            <a:r>
              <a:rPr lang="en-US" sz="23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(1989); [3] </a:t>
            </a:r>
            <a:r>
              <a:rPr lang="en-US" sz="23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Karttunen</a:t>
            </a:r>
            <a:r>
              <a:rPr lang="en-US" sz="23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&amp; Bowell (1989); [4] </a:t>
            </a:r>
            <a:r>
              <a:rPr lang="en-US" sz="23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Kaasalainen</a:t>
            </a:r>
            <a:r>
              <a:rPr lang="en-US" sz="23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&amp; </a:t>
            </a:r>
            <a:r>
              <a:rPr lang="en-US" sz="23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Torppa</a:t>
            </a:r>
            <a:r>
              <a:rPr lang="en-US" sz="23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(2001); [5] </a:t>
            </a:r>
            <a:r>
              <a:rPr lang="en-US" sz="23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Kaasalainen</a:t>
            </a:r>
            <a:r>
              <a:rPr lang="en-US" sz="23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et  al. (2001);    [6] </a:t>
            </a:r>
            <a:r>
              <a:rPr lang="en-US" sz="23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Durech</a:t>
            </a:r>
            <a:r>
              <a:rPr lang="en-US" sz="23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et al. (2010)</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*Image credits (top left to bottom right): </a:t>
            </a:r>
            <a:r>
              <a:rPr lang="en-GB" sz="2400" dirty="0">
                <a:solidFill>
                  <a:schemeClr val="tx1">
                    <a:lumMod val="85000"/>
                    <a:lumOff val="15000"/>
                  </a:schemeClr>
                </a:solidFill>
                <a:effectLst/>
                <a:latin typeface="Arial Nova Light" panose="020B0304020202020204" pitchFamily="34" charset="0"/>
                <a:ea typeface="Source Sans Pro" panose="020B0503030403020204" pitchFamily="34" charset="0"/>
              </a:rPr>
              <a:t>1P: Giotto/ESA 19P: NASA/JPL 9P: NASA/JPL/UMD 103P: NASA/JPL-</a:t>
            </a:r>
            <a:r>
              <a:rPr lang="en-GB" sz="2400" dirty="0" err="1">
                <a:solidFill>
                  <a:schemeClr val="tx1">
                    <a:lumMod val="85000"/>
                    <a:lumOff val="15000"/>
                  </a:schemeClr>
                </a:solidFill>
                <a:effectLst/>
                <a:latin typeface="Arial Nova Light" panose="020B0304020202020204" pitchFamily="34" charset="0"/>
                <a:ea typeface="Source Sans Pro" panose="020B0503030403020204" pitchFamily="34" charset="0"/>
              </a:rPr>
              <a:t>CalTech</a:t>
            </a:r>
            <a:r>
              <a:rPr lang="en-GB" sz="2400" dirty="0">
                <a:solidFill>
                  <a:schemeClr val="tx1">
                    <a:lumMod val="85000"/>
                    <a:lumOff val="15000"/>
                  </a:schemeClr>
                </a:solidFill>
                <a:effectLst/>
                <a:latin typeface="Arial Nova Light" panose="020B0304020202020204" pitchFamily="34" charset="0"/>
                <a:ea typeface="Source Sans Pro" panose="020B0503030403020204" pitchFamily="34" charset="0"/>
              </a:rPr>
              <a:t>/UMD 67P: ESA/Rosetta/MPS for OSIRIS Team MPS/UPD/LAM/IAA/ SSO/ INTA/UPM/DASP/IDA 81P: NASA</a:t>
            </a:r>
          </a:p>
          <a:p>
            <a:pPr marL="586620" indent="-519192">
              <a:lnSpc>
                <a:spcPts val="2880"/>
              </a:lnSpc>
              <a:spcBef>
                <a:spcPts val="811"/>
              </a:spcBef>
              <a:buNone/>
            </a:pPr>
            <a:r>
              <a:rPr lang="en-US" sz="2400" b="1" dirty="0">
                <a:latin typeface="Source Sans Pro" panose="020B0503030403020204" pitchFamily="34" charset="0"/>
                <a:ea typeface="Source Sans Pro" panose="020B0503030403020204" pitchFamily="34" charset="0"/>
                <a:cs typeface="Verdana" panose="020B0604030504040204" pitchFamily="34" charset="0"/>
              </a:rPr>
              <a:t> </a:t>
            </a:r>
            <a:endParaRPr lang="en-GB" sz="2400" b="1" dirty="0">
              <a:latin typeface="Source Sans Pro" panose="020B0503030403020204" pitchFamily="34" charset="0"/>
              <a:ea typeface="Source Sans Pro" panose="020B0503030403020204" pitchFamily="34" charset="0"/>
              <a:cs typeface="Verdana" panose="020B0604030504040204" pitchFamily="34" charset="0"/>
            </a:endParaRPr>
          </a:p>
          <a:p>
            <a:pPr marL="0" indent="0" algn="just">
              <a:lnSpc>
                <a:spcPts val="2880"/>
              </a:lnSpc>
              <a:spcBef>
                <a:spcPts val="811"/>
              </a:spcBef>
              <a:buNone/>
            </a:pPr>
            <a:endParaRPr lang="en-US" sz="2300" dirty="0">
              <a:latin typeface="Source Sans Pro" panose="020B0503030403020204" pitchFamily="34" charset="0"/>
              <a:ea typeface="Source Sans Pro" panose="020B0503030403020204" pitchFamily="34" charset="0"/>
              <a:cs typeface="Verdana" panose="020B0604030504040204" pitchFamily="34" charset="0"/>
            </a:endParaRPr>
          </a:p>
          <a:p>
            <a:pPr marL="0" indent="0" algn="just">
              <a:lnSpc>
                <a:spcPts val="2880"/>
              </a:lnSpc>
              <a:spcBef>
                <a:spcPts val="811"/>
              </a:spcBef>
              <a:buNone/>
            </a:pPr>
            <a:r>
              <a:rPr lang="en-US" sz="2300" dirty="0">
                <a:latin typeface="Source Sans Pro" panose="020B0503030403020204" pitchFamily="34" charset="0"/>
                <a:ea typeface="Source Sans Pro" panose="020B0503030403020204" pitchFamily="34" charset="0"/>
                <a:cs typeface="Verdana" panose="020B0604030504040204" pitchFamily="34" charset="0"/>
              </a:rPr>
              <a:t>  </a:t>
            </a:r>
          </a:p>
          <a:p>
            <a:pPr>
              <a:lnSpc>
                <a:spcPts val="288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ts val="288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ts val="2880"/>
              </a:lnSpc>
            </a:pPr>
            <a:endParaRPr lang="en-US"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ts val="2880"/>
              </a:lnSpc>
            </a:pPr>
            <a:endParaRPr lang="en-US" sz="24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ts val="2880"/>
              </a:lnSpc>
              <a:buNone/>
            </a:pPr>
            <a:endParaRPr lang="en-US" sz="24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3" name="Group 2">
            <a:extLst>
              <a:ext uri="{FF2B5EF4-FFF2-40B4-BE49-F238E27FC236}">
                <a16:creationId xmlns:a16="http://schemas.microsoft.com/office/drawing/2014/main" id="{E3EA229D-593C-BA70-4DAE-E306DB592F22}"/>
              </a:ext>
            </a:extLst>
          </p:cNvPr>
          <p:cNvGrpSpPr/>
          <p:nvPr/>
        </p:nvGrpSpPr>
        <p:grpSpPr>
          <a:xfrm>
            <a:off x="1179430" y="16174946"/>
            <a:ext cx="10875329" cy="6652620"/>
            <a:chOff x="1207747" y="17261651"/>
            <a:chExt cx="10875329" cy="6652620"/>
          </a:xfrm>
        </p:grpSpPr>
        <p:pic>
          <p:nvPicPr>
            <p:cNvPr id="13" name="Picture 12">
              <a:extLst>
                <a:ext uri="{FF2B5EF4-FFF2-40B4-BE49-F238E27FC236}">
                  <a16:creationId xmlns:a16="http://schemas.microsoft.com/office/drawing/2014/main" id="{982B32BE-DAA4-2EB9-2A68-FB6C5B497DAD}"/>
                </a:ext>
              </a:extLst>
            </p:cNvPr>
            <p:cNvPicPr>
              <a:picLocks noChangeAspect="1"/>
            </p:cNvPicPr>
            <p:nvPr/>
          </p:nvPicPr>
          <p:blipFill rotWithShape="1">
            <a:blip r:embed="rId8"/>
            <a:srcRect r="564"/>
            <a:stretch/>
          </p:blipFill>
          <p:spPr>
            <a:xfrm>
              <a:off x="1207747" y="17261651"/>
              <a:ext cx="10875329" cy="6652620"/>
            </a:xfrm>
            <a:prstGeom prst="rect">
              <a:avLst/>
            </a:prstGeom>
            <a:ln>
              <a:noFill/>
            </a:ln>
          </p:spPr>
        </p:pic>
        <p:grpSp>
          <p:nvGrpSpPr>
            <p:cNvPr id="28" name="Group 27">
              <a:extLst>
                <a:ext uri="{FF2B5EF4-FFF2-40B4-BE49-F238E27FC236}">
                  <a16:creationId xmlns:a16="http://schemas.microsoft.com/office/drawing/2014/main" id="{640D4586-B87A-5326-C518-0ACD3E33B1A0}"/>
                </a:ext>
              </a:extLst>
            </p:cNvPr>
            <p:cNvGrpSpPr/>
            <p:nvPr/>
          </p:nvGrpSpPr>
          <p:grpSpPr>
            <a:xfrm>
              <a:off x="1207747" y="20079358"/>
              <a:ext cx="9264978" cy="3806054"/>
              <a:chOff x="908683" y="19828036"/>
              <a:chExt cx="9663488" cy="3919454"/>
            </a:xfrm>
          </p:grpSpPr>
          <p:sp>
            <p:nvSpPr>
              <p:cNvPr id="12" name="TextBox 11">
                <a:extLst>
                  <a:ext uri="{FF2B5EF4-FFF2-40B4-BE49-F238E27FC236}">
                    <a16:creationId xmlns:a16="http://schemas.microsoft.com/office/drawing/2014/main" id="{A49E7961-939F-FDE3-DC5E-73335164C761}"/>
                  </a:ext>
                </a:extLst>
              </p:cNvPr>
              <p:cNvSpPr txBox="1"/>
              <p:nvPr/>
            </p:nvSpPr>
            <p:spPr>
              <a:xfrm>
                <a:off x="908683" y="19828037"/>
                <a:ext cx="1579419" cy="475420"/>
              </a:xfrm>
              <a:prstGeom prst="rect">
                <a:avLst/>
              </a:prstGeom>
              <a:noFill/>
            </p:spPr>
            <p:txBody>
              <a:bodyPr wrap="square" rtlCol="0">
                <a:spAutoFit/>
              </a:bodyPr>
              <a:lstStyle/>
              <a:p>
                <a:r>
                  <a:rPr lang="en-US" sz="2400" dirty="0">
                    <a:solidFill>
                      <a:schemeClr val="bg1"/>
                    </a:solidFill>
                    <a:latin typeface="Arial Nova" panose="020B0504020202020204" pitchFamily="34" charset="0"/>
                    <a:ea typeface="Source Sans Pro" panose="020B0503030403020204" pitchFamily="34" charset="0"/>
                  </a:rPr>
                  <a:t>1P/Halley</a:t>
                </a:r>
              </a:p>
            </p:txBody>
          </p:sp>
          <p:sp>
            <p:nvSpPr>
              <p:cNvPr id="18" name="TextBox 17">
                <a:extLst>
                  <a:ext uri="{FF2B5EF4-FFF2-40B4-BE49-F238E27FC236}">
                    <a16:creationId xmlns:a16="http://schemas.microsoft.com/office/drawing/2014/main" id="{58AA90F5-90EC-A73B-F1FA-B8E47FC35ADF}"/>
                  </a:ext>
                </a:extLst>
              </p:cNvPr>
              <p:cNvSpPr txBox="1"/>
              <p:nvPr/>
            </p:nvSpPr>
            <p:spPr>
              <a:xfrm>
                <a:off x="954487" y="23272070"/>
                <a:ext cx="2345501" cy="475420"/>
              </a:xfrm>
              <a:prstGeom prst="rect">
                <a:avLst/>
              </a:prstGeom>
              <a:noFill/>
            </p:spPr>
            <p:txBody>
              <a:bodyPr wrap="square" rtlCol="0">
                <a:spAutoFit/>
              </a:bodyPr>
              <a:lstStyle/>
              <a:p>
                <a:r>
                  <a:rPr lang="en-US" sz="2400" dirty="0">
                    <a:solidFill>
                      <a:schemeClr val="bg1"/>
                    </a:solidFill>
                    <a:latin typeface="Arial Nova" panose="020B0504020202020204" pitchFamily="34" charset="0"/>
                    <a:ea typeface="Source Sans Pro" panose="020B0503030403020204" pitchFamily="34" charset="0"/>
                  </a:rPr>
                  <a:t>103P/Hartley 2</a:t>
                </a:r>
              </a:p>
            </p:txBody>
          </p:sp>
          <p:sp>
            <p:nvSpPr>
              <p:cNvPr id="19" name="TextBox 18">
                <a:extLst>
                  <a:ext uri="{FF2B5EF4-FFF2-40B4-BE49-F238E27FC236}">
                    <a16:creationId xmlns:a16="http://schemas.microsoft.com/office/drawing/2014/main" id="{6BB25397-A3F9-6F63-D23F-9B527C5B31C7}"/>
                  </a:ext>
                </a:extLst>
              </p:cNvPr>
              <p:cNvSpPr txBox="1"/>
              <p:nvPr/>
            </p:nvSpPr>
            <p:spPr>
              <a:xfrm>
                <a:off x="4713309" y="19828036"/>
                <a:ext cx="1989356" cy="475420"/>
              </a:xfrm>
              <a:prstGeom prst="rect">
                <a:avLst/>
              </a:prstGeom>
              <a:noFill/>
            </p:spPr>
            <p:txBody>
              <a:bodyPr wrap="square" rtlCol="0">
                <a:spAutoFit/>
              </a:bodyPr>
              <a:lstStyle/>
              <a:p>
                <a:r>
                  <a:rPr lang="en-US" sz="2400" dirty="0">
                    <a:solidFill>
                      <a:schemeClr val="bg1"/>
                    </a:solidFill>
                    <a:latin typeface="Arial Nova" panose="020B0504020202020204" pitchFamily="34" charset="0"/>
                    <a:ea typeface="Source Sans Pro" panose="020B0503030403020204" pitchFamily="34" charset="0"/>
                  </a:rPr>
                  <a:t>19P/</a:t>
                </a:r>
                <a:r>
                  <a:rPr lang="en-US" sz="2400" dirty="0" err="1">
                    <a:solidFill>
                      <a:schemeClr val="bg1"/>
                    </a:solidFill>
                    <a:latin typeface="Arial Nova" panose="020B0504020202020204" pitchFamily="34" charset="0"/>
                    <a:ea typeface="Source Sans Pro" panose="020B0503030403020204" pitchFamily="34" charset="0"/>
                  </a:rPr>
                  <a:t>Borrelly</a:t>
                </a:r>
                <a:endParaRPr lang="en-US" sz="2400" dirty="0">
                  <a:solidFill>
                    <a:schemeClr val="bg1"/>
                  </a:solidFill>
                  <a:latin typeface="Arial Nova" panose="020B0504020202020204" pitchFamily="34" charset="0"/>
                  <a:ea typeface="Source Sans Pro" panose="020B0503030403020204" pitchFamily="34" charset="0"/>
                </a:endParaRPr>
              </a:p>
            </p:txBody>
          </p:sp>
          <p:sp>
            <p:nvSpPr>
              <p:cNvPr id="23" name="TextBox 22">
                <a:extLst>
                  <a:ext uri="{FF2B5EF4-FFF2-40B4-BE49-F238E27FC236}">
                    <a16:creationId xmlns:a16="http://schemas.microsoft.com/office/drawing/2014/main" id="{601F1609-B22C-1ABF-C5C2-44AE0176F153}"/>
                  </a:ext>
                </a:extLst>
              </p:cNvPr>
              <p:cNvSpPr txBox="1"/>
              <p:nvPr/>
            </p:nvSpPr>
            <p:spPr>
              <a:xfrm>
                <a:off x="4713309" y="23272069"/>
                <a:ext cx="1579419" cy="475420"/>
              </a:xfrm>
              <a:prstGeom prst="rect">
                <a:avLst/>
              </a:prstGeom>
              <a:noFill/>
            </p:spPr>
            <p:txBody>
              <a:bodyPr wrap="square" rtlCol="0">
                <a:spAutoFit/>
              </a:bodyPr>
              <a:lstStyle/>
              <a:p>
                <a:r>
                  <a:rPr lang="en-US" sz="2400" dirty="0">
                    <a:solidFill>
                      <a:schemeClr val="bg1"/>
                    </a:solidFill>
                    <a:latin typeface="Arial Nova" panose="020B0504020202020204" pitchFamily="34" charset="0"/>
                    <a:ea typeface="Source Sans Pro" panose="020B0503030403020204" pitchFamily="34" charset="0"/>
                  </a:rPr>
                  <a:t>67P/C-G</a:t>
                </a:r>
              </a:p>
            </p:txBody>
          </p:sp>
          <p:sp>
            <p:nvSpPr>
              <p:cNvPr id="24" name="TextBox 23">
                <a:extLst>
                  <a:ext uri="{FF2B5EF4-FFF2-40B4-BE49-F238E27FC236}">
                    <a16:creationId xmlns:a16="http://schemas.microsoft.com/office/drawing/2014/main" id="{C1B0F0AB-6E8B-FF44-0FEB-61EBB66DEF68}"/>
                  </a:ext>
                </a:extLst>
              </p:cNvPr>
              <p:cNvSpPr txBox="1"/>
              <p:nvPr/>
            </p:nvSpPr>
            <p:spPr>
              <a:xfrm>
                <a:off x="8582815" y="19828036"/>
                <a:ext cx="1989356" cy="475420"/>
              </a:xfrm>
              <a:prstGeom prst="rect">
                <a:avLst/>
              </a:prstGeom>
              <a:noFill/>
            </p:spPr>
            <p:txBody>
              <a:bodyPr wrap="square" rtlCol="0">
                <a:spAutoFit/>
              </a:bodyPr>
              <a:lstStyle/>
              <a:p>
                <a:r>
                  <a:rPr lang="en-US" sz="2400" dirty="0">
                    <a:solidFill>
                      <a:schemeClr val="bg1"/>
                    </a:solidFill>
                    <a:latin typeface="Arial Nova" panose="020B0504020202020204" pitchFamily="34" charset="0"/>
                    <a:ea typeface="Source Sans Pro" panose="020B0503030403020204" pitchFamily="34" charset="0"/>
                  </a:rPr>
                  <a:t>9P/</a:t>
                </a:r>
                <a:r>
                  <a:rPr lang="en-US" sz="2400" dirty="0" err="1">
                    <a:solidFill>
                      <a:schemeClr val="bg1"/>
                    </a:solidFill>
                    <a:latin typeface="Arial Nova" panose="020B0504020202020204" pitchFamily="34" charset="0"/>
                    <a:ea typeface="Source Sans Pro" panose="020B0503030403020204" pitchFamily="34" charset="0"/>
                  </a:rPr>
                  <a:t>Tempel</a:t>
                </a:r>
                <a:r>
                  <a:rPr lang="en-US" sz="2400" dirty="0">
                    <a:solidFill>
                      <a:schemeClr val="bg1"/>
                    </a:solidFill>
                    <a:latin typeface="Arial Nova" panose="020B0504020202020204" pitchFamily="34" charset="0"/>
                    <a:ea typeface="Source Sans Pro" panose="020B0503030403020204" pitchFamily="34" charset="0"/>
                  </a:rPr>
                  <a:t> 1</a:t>
                </a:r>
              </a:p>
            </p:txBody>
          </p:sp>
          <p:sp>
            <p:nvSpPr>
              <p:cNvPr id="27" name="TextBox 26">
                <a:extLst>
                  <a:ext uri="{FF2B5EF4-FFF2-40B4-BE49-F238E27FC236}">
                    <a16:creationId xmlns:a16="http://schemas.microsoft.com/office/drawing/2014/main" id="{954C2B64-CDE2-FE65-6D52-0C8BEC84A19F}"/>
                  </a:ext>
                </a:extLst>
              </p:cNvPr>
              <p:cNvSpPr txBox="1"/>
              <p:nvPr/>
            </p:nvSpPr>
            <p:spPr>
              <a:xfrm>
                <a:off x="8543708" y="23272069"/>
                <a:ext cx="1775139" cy="475420"/>
              </a:xfrm>
              <a:prstGeom prst="rect">
                <a:avLst/>
              </a:prstGeom>
              <a:noFill/>
            </p:spPr>
            <p:txBody>
              <a:bodyPr wrap="square" rtlCol="0">
                <a:spAutoFit/>
              </a:bodyPr>
              <a:lstStyle/>
              <a:p>
                <a:r>
                  <a:rPr lang="en-US" sz="2400" dirty="0">
                    <a:solidFill>
                      <a:schemeClr val="bg1"/>
                    </a:solidFill>
                    <a:latin typeface="Arial Nova" panose="020B0504020202020204" pitchFamily="34" charset="0"/>
                    <a:ea typeface="Source Sans Pro" panose="020B0503030403020204" pitchFamily="34" charset="0"/>
                  </a:rPr>
                  <a:t>81P/Wild 2</a:t>
                </a:r>
              </a:p>
            </p:txBody>
          </p:sp>
        </p:grpSp>
      </p:grpSp>
      <p:sp>
        <p:nvSpPr>
          <p:cNvPr id="11" name="Content Placeholder 4">
            <a:extLst>
              <a:ext uri="{FF2B5EF4-FFF2-40B4-BE49-F238E27FC236}">
                <a16:creationId xmlns:a16="http://schemas.microsoft.com/office/drawing/2014/main" id="{A89A7EA2-2B27-DF37-2C36-C1A948A60D2C}"/>
              </a:ext>
            </a:extLst>
          </p:cNvPr>
          <p:cNvSpPr txBox="1">
            <a:spLocks/>
          </p:cNvSpPr>
          <p:nvPr/>
        </p:nvSpPr>
        <p:spPr>
          <a:xfrm>
            <a:off x="1051130" y="23010048"/>
            <a:ext cx="10875329" cy="1468006"/>
          </a:xfrm>
          <a:prstGeom prst="roundRect">
            <a:avLst>
              <a:gd name="adj" fmla="val 16216"/>
            </a:avLst>
          </a:prstGeom>
          <a:noFill/>
          <a:ln w="38100">
            <a:noFill/>
          </a:ln>
        </p:spPr>
        <p:txBody>
          <a:bodyPr vert="horz" lIns="183036" tIns="91518" rIns="183036" bIns="91518" rtlCol="0">
            <a:normAutofit lnSpcReduction="1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2800" b="1" dirty="0">
                <a:latin typeface="Arial Nova" panose="020B0504020202020204" pitchFamily="34" charset="0"/>
                <a:ea typeface="Source Sans Pro" panose="020B0503030403020204" pitchFamily="34" charset="0"/>
                <a:cs typeface="Verdana" panose="020B0604030504040204" pitchFamily="34" charset="0"/>
              </a:rPr>
              <a:t>Figure 1.* </a:t>
            </a:r>
            <a:r>
              <a:rPr lang="en-US" sz="2800" dirty="0">
                <a:latin typeface="Arial Nova" panose="020B0504020202020204" pitchFamily="34" charset="0"/>
                <a:ea typeface="Source Sans Pro" panose="020B0503030403020204" pitchFamily="34" charset="0"/>
                <a:cs typeface="Verdana" panose="020B0604030504040204" pitchFamily="34" charset="0"/>
              </a:rPr>
              <a:t>The six comets imaged by spacecraft. Four of these comets (1P, 19P, 103P and 67P) have a bilobed shape.</a:t>
            </a:r>
            <a:endParaRPr lang="en-GB" sz="2800" dirty="0">
              <a:latin typeface="Arial Nova" panose="020B0504020202020204" pitchFamily="34" charset="0"/>
              <a:ea typeface="Source Sans Pro" panose="020B0503030403020204" pitchFamily="34" charset="0"/>
              <a:cs typeface="Verdana" panose="020B0604030504040204" pitchFamily="34" charset="0"/>
            </a:endParaRPr>
          </a:p>
        </p:txBody>
      </p:sp>
      <p:sp>
        <p:nvSpPr>
          <p:cNvPr id="46" name="Content Placeholder 4">
            <a:extLst>
              <a:ext uri="{FF2B5EF4-FFF2-40B4-BE49-F238E27FC236}">
                <a16:creationId xmlns:a16="http://schemas.microsoft.com/office/drawing/2014/main" id="{66A283B5-AD2E-F64C-8930-6EB733C0062F}"/>
              </a:ext>
            </a:extLst>
          </p:cNvPr>
          <p:cNvSpPr txBox="1">
            <a:spLocks/>
          </p:cNvSpPr>
          <p:nvPr/>
        </p:nvSpPr>
        <p:spPr>
          <a:xfrm>
            <a:off x="903792" y="24841737"/>
            <a:ext cx="11426604" cy="1541558"/>
          </a:xfrm>
          <a:prstGeom prst="roundRect">
            <a:avLst>
              <a:gd name="adj" fmla="val 0"/>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00000"/>
              </a:lnSpc>
              <a:spcBef>
                <a:spcPts val="811"/>
              </a:spcBef>
              <a:buNone/>
            </a:pPr>
            <a:endParaRPr lang="en-US" sz="2800" baseline="300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a:p>
            <a:pPr marL="0" indent="0">
              <a:lnSpc>
                <a:spcPts val="2880"/>
              </a:lnSpc>
              <a:spcBef>
                <a:spcPts val="0"/>
              </a:spcBef>
              <a:buNone/>
            </a:pPr>
            <a:r>
              <a:rPr lang="en-US" sz="2600" baseline="300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1</a:t>
            </a:r>
            <a:r>
              <a:rPr lang="en-US" sz="26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Institute for Astronomy, University of Edinburgh </a:t>
            </a:r>
            <a:r>
              <a:rPr lang="en-US" sz="2600" baseline="300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2</a:t>
            </a:r>
            <a:r>
              <a:rPr lang="en-US" sz="26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European Southern Observatory, Garching </a:t>
            </a:r>
            <a:r>
              <a:rPr lang="en-US" sz="2600" baseline="300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3</a:t>
            </a:r>
            <a:r>
              <a:rPr lang="en-GB" sz="2600" u="none" strike="noStrike" dirty="0">
                <a:solidFill>
                  <a:schemeClr val="tx1">
                    <a:lumMod val="85000"/>
                    <a:lumOff val="15000"/>
                  </a:schemeClr>
                </a:solidFill>
                <a:effectLst/>
                <a:latin typeface="Arial Nova Light" panose="020B0304020202020204" pitchFamily="34" charset="0"/>
                <a:ea typeface="Source Sans Pro" panose="020B0503030403020204" pitchFamily="34" charset="0"/>
              </a:rPr>
              <a:t>Institute of Astronomy and National Astronomical Observatory, </a:t>
            </a:r>
            <a:r>
              <a:rPr lang="en-US" sz="26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Bulgarian Academy of Sciences </a:t>
            </a:r>
          </a:p>
          <a:p>
            <a:pPr marL="0" indent="0">
              <a:lnSpc>
                <a:spcPct val="100000"/>
              </a:lnSpc>
              <a:buNone/>
            </a:pPr>
            <a:endParaRPr lang="en-US" sz="28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25" name="Group 24">
            <a:extLst>
              <a:ext uri="{FF2B5EF4-FFF2-40B4-BE49-F238E27FC236}">
                <a16:creationId xmlns:a16="http://schemas.microsoft.com/office/drawing/2014/main" id="{67421791-E01C-6F40-AF46-DBD6B35A8F98}"/>
              </a:ext>
            </a:extLst>
          </p:cNvPr>
          <p:cNvGrpSpPr/>
          <p:nvPr/>
        </p:nvGrpSpPr>
        <p:grpSpPr>
          <a:xfrm>
            <a:off x="1457115" y="26687945"/>
            <a:ext cx="3326524" cy="2686225"/>
            <a:chOff x="7254365" y="25088696"/>
            <a:chExt cx="3326524" cy="2686225"/>
          </a:xfrm>
        </p:grpSpPr>
        <p:sp>
          <p:nvSpPr>
            <p:cNvPr id="53" name="Content Placeholder 4">
              <a:extLst>
                <a:ext uri="{FF2B5EF4-FFF2-40B4-BE49-F238E27FC236}">
                  <a16:creationId xmlns:a16="http://schemas.microsoft.com/office/drawing/2014/main" id="{C4A67A97-E389-4DC6-15D3-C818DA02F73E}"/>
                </a:ext>
              </a:extLst>
            </p:cNvPr>
            <p:cNvSpPr txBox="1">
              <a:spLocks/>
            </p:cNvSpPr>
            <p:nvPr/>
          </p:nvSpPr>
          <p:spPr>
            <a:xfrm>
              <a:off x="7254365" y="25088696"/>
              <a:ext cx="3326524" cy="2686225"/>
            </a:xfrm>
            <a:prstGeom prst="roundRect">
              <a:avLst>
                <a:gd name="adj" fmla="val 6957"/>
              </a:avLst>
            </a:prstGeom>
            <a:solidFill>
              <a:schemeClr val="bg1"/>
            </a:solidFill>
            <a:ln w="28575">
              <a:solidFill>
                <a:schemeClr val="tx1"/>
              </a:solid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400" dirty="0">
                  <a:latin typeface="Arial Nova Light" panose="020B0304020202020204" pitchFamily="34" charset="0"/>
                  <a:ea typeface="Source Sans Pro" panose="020B0503030403020204" pitchFamily="34" charset="0"/>
                  <a:cs typeface="Biome" panose="020B0604020202020204" pitchFamily="34" charset="0"/>
                </a:rPr>
                <a:t>View this poster online:</a:t>
              </a:r>
            </a:p>
            <a:p>
              <a:pPr marL="0" indent="0" algn="ctr">
                <a:lnSpc>
                  <a:spcPct val="150000"/>
                </a:lnSpc>
                <a:spcBef>
                  <a:spcPts val="0"/>
                </a:spcBef>
                <a:buFont typeface="Arial" panose="020B0604020202020204" pitchFamily="34" charset="0"/>
                <a:buNone/>
              </a:pP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pic>
          <p:nvPicPr>
            <p:cNvPr id="50" name="Picture 49" descr="Qr code&#10;&#10;Description automatically generated">
              <a:extLst>
                <a:ext uri="{FF2B5EF4-FFF2-40B4-BE49-F238E27FC236}">
                  <a16:creationId xmlns:a16="http://schemas.microsoft.com/office/drawing/2014/main" id="{7E37FDEA-788A-8A91-7074-8F4FD9BC36A8}"/>
                </a:ext>
              </a:extLst>
            </p:cNvPr>
            <p:cNvPicPr>
              <a:picLocks noChangeAspect="1"/>
            </p:cNvPicPr>
            <p:nvPr/>
          </p:nvPicPr>
          <p:blipFill rotWithShape="1">
            <a:blip r:embed="rId9"/>
            <a:srcRect l="803" t="4607" r="3470" b="3566"/>
            <a:stretch/>
          </p:blipFill>
          <p:spPr>
            <a:xfrm>
              <a:off x="7906749" y="25647335"/>
              <a:ext cx="2021756" cy="1991983"/>
            </a:xfrm>
            <a:prstGeom prst="rect">
              <a:avLst/>
            </a:prstGeom>
            <a:solidFill>
              <a:schemeClr val="bg1"/>
            </a:solidFill>
          </p:spPr>
        </p:pic>
      </p:grpSp>
      <p:grpSp>
        <p:nvGrpSpPr>
          <p:cNvPr id="2" name="Group 1">
            <a:extLst>
              <a:ext uri="{FF2B5EF4-FFF2-40B4-BE49-F238E27FC236}">
                <a16:creationId xmlns:a16="http://schemas.microsoft.com/office/drawing/2014/main" id="{B8D2C6BC-DA61-3D6F-1562-D6A6C9EC15C8}"/>
              </a:ext>
            </a:extLst>
          </p:cNvPr>
          <p:cNvGrpSpPr/>
          <p:nvPr/>
        </p:nvGrpSpPr>
        <p:grpSpPr>
          <a:xfrm>
            <a:off x="5482328" y="26690671"/>
            <a:ext cx="5922272" cy="2686224"/>
            <a:chOff x="1117007" y="25894450"/>
            <a:chExt cx="5922272" cy="2686224"/>
          </a:xfrm>
          <a:solidFill>
            <a:srgbClr val="D5C2ED">
              <a:alpha val="38000"/>
            </a:srgbClr>
          </a:solidFill>
        </p:grpSpPr>
        <p:sp>
          <p:nvSpPr>
            <p:cNvPr id="31" name="Content Placeholder 4">
              <a:extLst>
                <a:ext uri="{FF2B5EF4-FFF2-40B4-BE49-F238E27FC236}">
                  <a16:creationId xmlns:a16="http://schemas.microsoft.com/office/drawing/2014/main" id="{C6F06A8D-8D89-5E04-28E8-4BC5E3DEFB2F}"/>
                </a:ext>
              </a:extLst>
            </p:cNvPr>
            <p:cNvSpPr txBox="1">
              <a:spLocks/>
            </p:cNvSpPr>
            <p:nvPr/>
          </p:nvSpPr>
          <p:spPr>
            <a:xfrm>
              <a:off x="1117007" y="25894450"/>
              <a:ext cx="5922272" cy="2686224"/>
            </a:xfrm>
            <a:prstGeom prst="roundRect">
              <a:avLst>
                <a:gd name="adj" fmla="val 6983"/>
              </a:avLst>
            </a:prstGeom>
            <a:solidFill>
              <a:srgbClr val="8BB5A9">
                <a:alpha val="75000"/>
              </a:srgbClr>
            </a:solidFill>
            <a:ln w="28575">
              <a:solidFill>
                <a:schemeClr val="tx1"/>
              </a:solid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sp>
          <p:nvSpPr>
            <p:cNvPr id="30" name="TextBox 29">
              <a:extLst>
                <a:ext uri="{FF2B5EF4-FFF2-40B4-BE49-F238E27FC236}">
                  <a16:creationId xmlns:a16="http://schemas.microsoft.com/office/drawing/2014/main" id="{B1DD766C-A5CE-EBE2-F2AC-5E37CC895438}"/>
                </a:ext>
              </a:extLst>
            </p:cNvPr>
            <p:cNvSpPr txBox="1"/>
            <p:nvPr/>
          </p:nvSpPr>
          <p:spPr>
            <a:xfrm>
              <a:off x="1290250" y="26406900"/>
              <a:ext cx="4058476" cy="1696042"/>
            </a:xfrm>
            <a:prstGeom prst="rect">
              <a:avLst/>
            </a:prstGeom>
            <a:noFill/>
          </p:spPr>
          <p:txBody>
            <a:bodyPr wrap="square">
              <a:spAutoFit/>
            </a:bodyPr>
            <a:lstStyle/>
            <a:p>
              <a:pPr marL="0" indent="0" algn="ctr">
                <a:lnSpc>
                  <a:spcPct val="150000"/>
                </a:lnSpc>
                <a:spcBef>
                  <a:spcPts val="0"/>
                </a:spcBef>
                <a:buFont typeface="Arial" panose="020B0604020202020204" pitchFamily="34" charset="0"/>
                <a:buNone/>
              </a:pPr>
              <a:r>
                <a:rPr lang="en-US" sz="2400" b="1" dirty="0">
                  <a:latin typeface="Arial Nova Light" panose="020B0304020202020204" pitchFamily="34" charset="0"/>
                  <a:ea typeface="Source Sans Pro" panose="020B0503030403020204" pitchFamily="34" charset="0"/>
                  <a:cs typeface="Biome" panose="020B0604020202020204" pitchFamily="34" charset="0"/>
                </a:rPr>
                <a:t>Get in touch!</a:t>
              </a:r>
            </a:p>
            <a:p>
              <a:pPr marL="0" indent="0">
                <a:lnSpc>
                  <a:spcPct val="150000"/>
                </a:lnSpc>
                <a:spcBef>
                  <a:spcPts val="0"/>
                </a:spcBef>
                <a:buFont typeface="Arial" panose="020B0604020202020204" pitchFamily="34" charset="0"/>
                <a:buNone/>
              </a:pPr>
              <a:r>
                <a:rPr lang="en-US" sz="2400" dirty="0">
                  <a:latin typeface="Arial Nova Light" panose="020B0304020202020204" pitchFamily="34" charset="0"/>
                  <a:ea typeface="Source Sans Pro" panose="020B0503030403020204" pitchFamily="34" charset="0"/>
                  <a:cs typeface="Biome" panose="020B0604020202020204" pitchFamily="34" charset="0"/>
                </a:rPr>
                <a:t>Email: a.donaldson@ed.ac.uk</a:t>
              </a:r>
            </a:p>
            <a:p>
              <a:pPr marL="0" indent="0">
                <a:lnSpc>
                  <a:spcPct val="150000"/>
                </a:lnSpc>
                <a:spcBef>
                  <a:spcPts val="0"/>
                </a:spcBef>
                <a:buFont typeface="Arial" panose="020B0604020202020204" pitchFamily="34" charset="0"/>
                <a:buNone/>
              </a:pPr>
              <a:r>
                <a:rPr lang="en-US" sz="2400" dirty="0">
                  <a:latin typeface="Arial Nova Light" panose="020B0304020202020204" pitchFamily="34" charset="0"/>
                  <a:ea typeface="Source Sans Pro" panose="020B0503030403020204" pitchFamily="34" charset="0"/>
                  <a:cs typeface="Biome" panose="020B0604020202020204" pitchFamily="34" charset="0"/>
                </a:rPr>
                <a:t>Twitter: @_</a:t>
              </a:r>
              <a:r>
                <a:rPr lang="en-US" sz="2400" dirty="0" err="1">
                  <a:latin typeface="Arial Nova Light" panose="020B0304020202020204" pitchFamily="34" charset="0"/>
                  <a:ea typeface="Source Sans Pro" panose="020B0503030403020204" pitchFamily="34" charset="0"/>
                  <a:cs typeface="Biome" panose="020B0604020202020204" pitchFamily="34" charset="0"/>
                </a:rPr>
                <a:t>abbiedonaldson</a:t>
              </a:r>
              <a:endParaRPr lang="en-US" sz="2400" dirty="0">
                <a:latin typeface="Arial Nova Light" panose="020B0304020202020204" pitchFamily="34" charset="0"/>
                <a:ea typeface="Source Sans Pro" panose="020B0503030403020204" pitchFamily="34" charset="0"/>
                <a:cs typeface="Biome" panose="020B0604020202020204" pitchFamily="34" charset="0"/>
              </a:endParaRPr>
            </a:p>
          </p:txBody>
        </p:sp>
        <p:pic>
          <p:nvPicPr>
            <p:cNvPr id="55" name="Picture 54" descr="A close-up of a person smiling&#10;&#10;Description automatically generated">
              <a:extLst>
                <a:ext uri="{FF2B5EF4-FFF2-40B4-BE49-F238E27FC236}">
                  <a16:creationId xmlns:a16="http://schemas.microsoft.com/office/drawing/2014/main" id="{66147346-A91D-3A36-13ED-1599F82F7A8A}"/>
                </a:ext>
              </a:extLst>
            </p:cNvPr>
            <p:cNvPicPr>
              <a:picLocks noChangeAspect="1"/>
            </p:cNvPicPr>
            <p:nvPr/>
          </p:nvPicPr>
          <p:blipFill>
            <a:blip r:embed="rId10"/>
            <a:stretch>
              <a:fillRect/>
            </a:stretch>
          </p:blipFill>
          <p:spPr>
            <a:xfrm>
              <a:off x="5434474" y="26451165"/>
              <a:ext cx="1311471" cy="1607512"/>
            </a:xfrm>
            <a:prstGeom prst="rect">
              <a:avLst/>
            </a:prstGeom>
            <a:grpFill/>
            <a:ln w="19050">
              <a:solidFill>
                <a:schemeClr val="tx1"/>
              </a:solidFill>
            </a:ln>
          </p:spPr>
        </p:pic>
      </p:grpSp>
      <p:pic>
        <p:nvPicPr>
          <p:cNvPr id="29" name="Picture 28">
            <a:extLst>
              <a:ext uri="{FF2B5EF4-FFF2-40B4-BE49-F238E27FC236}">
                <a16:creationId xmlns:a16="http://schemas.microsoft.com/office/drawing/2014/main" id="{FB560107-4026-F45A-6CBB-ECB70A53C2D1}"/>
              </a:ext>
            </a:extLst>
          </p:cNvPr>
          <p:cNvPicPr>
            <a:picLocks noChangeAspect="1"/>
          </p:cNvPicPr>
          <p:nvPr/>
        </p:nvPicPr>
        <p:blipFill rotWithShape="1">
          <a:blip r:embed="rId11"/>
          <a:srcRect l="6707" t="19886" r="9084" b="20474"/>
          <a:stretch/>
        </p:blipFill>
        <p:spPr>
          <a:xfrm>
            <a:off x="24908917" y="12657114"/>
            <a:ext cx="8091129" cy="6000373"/>
          </a:xfrm>
          <a:prstGeom prst="rect">
            <a:avLst/>
          </a:prstGeom>
        </p:spPr>
      </p:pic>
      <p:grpSp>
        <p:nvGrpSpPr>
          <p:cNvPr id="32" name="Group 31">
            <a:extLst>
              <a:ext uri="{FF2B5EF4-FFF2-40B4-BE49-F238E27FC236}">
                <a16:creationId xmlns:a16="http://schemas.microsoft.com/office/drawing/2014/main" id="{70732CBF-C4E9-AD35-3B6E-6983AE2D50E5}"/>
              </a:ext>
            </a:extLst>
          </p:cNvPr>
          <p:cNvGrpSpPr/>
          <p:nvPr/>
        </p:nvGrpSpPr>
        <p:grpSpPr>
          <a:xfrm>
            <a:off x="13112343" y="5157492"/>
            <a:ext cx="10959735" cy="17087872"/>
            <a:chOff x="13862157" y="4946906"/>
            <a:chExt cx="10828042" cy="16219761"/>
          </a:xfrm>
        </p:grpSpPr>
        <p:grpSp>
          <p:nvGrpSpPr>
            <p:cNvPr id="33" name="Group 32">
              <a:extLst>
                <a:ext uri="{FF2B5EF4-FFF2-40B4-BE49-F238E27FC236}">
                  <a16:creationId xmlns:a16="http://schemas.microsoft.com/office/drawing/2014/main" id="{B63DDB4F-2F28-0E62-42A5-D566F6338A36}"/>
                </a:ext>
              </a:extLst>
            </p:cNvPr>
            <p:cNvGrpSpPr/>
            <p:nvPr/>
          </p:nvGrpSpPr>
          <p:grpSpPr>
            <a:xfrm>
              <a:off x="13862157" y="4946906"/>
              <a:ext cx="10828042" cy="16219761"/>
              <a:chOff x="15906482" y="5281908"/>
              <a:chExt cx="10293488" cy="15365827"/>
            </a:xfrm>
          </p:grpSpPr>
          <p:sp>
            <p:nvSpPr>
              <p:cNvPr id="40" name="Content Placeholder 4">
                <a:extLst>
                  <a:ext uri="{FF2B5EF4-FFF2-40B4-BE49-F238E27FC236}">
                    <a16:creationId xmlns:a16="http://schemas.microsoft.com/office/drawing/2014/main" id="{29D1FB2A-C5CC-A2A2-5A9C-972020D7D4B5}"/>
                  </a:ext>
                </a:extLst>
              </p:cNvPr>
              <p:cNvSpPr txBox="1">
                <a:spLocks/>
              </p:cNvSpPr>
              <p:nvPr/>
            </p:nvSpPr>
            <p:spPr>
              <a:xfrm>
                <a:off x="15906482" y="5281908"/>
                <a:ext cx="10293488" cy="15365827"/>
              </a:xfrm>
              <a:prstGeom prst="roundRect">
                <a:avLst>
                  <a:gd name="adj" fmla="val 3637"/>
                </a:avLst>
              </a:prstGeom>
              <a:solidFill>
                <a:schemeClr val="bg1"/>
              </a:solidFill>
              <a:ln w="38100">
                <a:no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r>
                  <a:rPr lang="en-US" sz="3600" b="1" dirty="0">
                    <a:solidFill>
                      <a:schemeClr val="tx1">
                        <a:lumMod val="95000"/>
                        <a:lumOff val="5000"/>
                      </a:schemeClr>
                    </a:solidFill>
                    <a:latin typeface="Arial Nova" panose="020B0504020202020204" pitchFamily="34" charset="0"/>
                    <a:ea typeface="Verdana" panose="020B0604030504040204" pitchFamily="34" charset="0"/>
                    <a:cs typeface="Myanmar Text" panose="020B0502040204020203" pitchFamily="34" charset="0"/>
                  </a:rPr>
                  <a:t>2. What can we learn from nucleus photometry?</a:t>
                </a:r>
              </a:p>
              <a:p>
                <a:pPr marL="0" indent="0">
                  <a:lnSpc>
                    <a:spcPct val="150000"/>
                  </a:lnSpc>
                  <a:spcBef>
                    <a:spcPts val="0"/>
                  </a:spcBef>
                  <a:buNone/>
                </a:pPr>
                <a:endParaRPr lang="en-US" sz="2400" dirty="0">
                  <a:solidFill>
                    <a:schemeClr val="tx1">
                      <a:lumMod val="95000"/>
                      <a:lumOff val="5000"/>
                    </a:schemeClr>
                  </a:solidFill>
                  <a:latin typeface=""/>
                  <a:ea typeface="Verdana" panose="020B0604030504040204" pitchFamily="34" charset="0"/>
                  <a:cs typeface="Verdana" panose="020B0604030504040204" pitchFamily="34" charset="0"/>
                </a:endParaRPr>
              </a:p>
            </p:txBody>
          </p:sp>
          <p:pic>
            <p:nvPicPr>
              <p:cNvPr id="41" name="Picture 40" descr="Diagram, application&#10;&#10;Description automatically generated">
                <a:extLst>
                  <a:ext uri="{FF2B5EF4-FFF2-40B4-BE49-F238E27FC236}">
                    <a16:creationId xmlns:a16="http://schemas.microsoft.com/office/drawing/2014/main" id="{116853DD-2BC4-712F-DD15-9431A6C9F8C0}"/>
                  </a:ext>
                </a:extLst>
              </p:cNvPr>
              <p:cNvPicPr>
                <a:picLocks noChangeAspect="1"/>
              </p:cNvPicPr>
              <p:nvPr/>
            </p:nvPicPr>
            <p:blipFill rotWithShape="1">
              <a:blip r:embed="rId7"/>
              <a:srcRect l="34813" t="16179" r="35894" b="6495"/>
              <a:stretch/>
            </p:blipFill>
            <p:spPr>
              <a:xfrm>
                <a:off x="16341596" y="6312227"/>
                <a:ext cx="9230158" cy="13705384"/>
              </a:xfrm>
              <a:prstGeom prst="rect">
                <a:avLst/>
              </a:prstGeom>
              <a:ln>
                <a:noFill/>
              </a:ln>
            </p:spPr>
          </p:pic>
        </p:grpSp>
        <p:sp>
          <p:nvSpPr>
            <p:cNvPr id="34" name="Content Placeholder 4">
              <a:extLst>
                <a:ext uri="{FF2B5EF4-FFF2-40B4-BE49-F238E27FC236}">
                  <a16:creationId xmlns:a16="http://schemas.microsoft.com/office/drawing/2014/main" id="{DEE6BDD7-18E1-2424-1140-4AD1C139AD8F}"/>
                </a:ext>
              </a:extLst>
            </p:cNvPr>
            <p:cNvSpPr txBox="1">
              <a:spLocks/>
            </p:cNvSpPr>
            <p:nvPr/>
          </p:nvSpPr>
          <p:spPr>
            <a:xfrm>
              <a:off x="14123620" y="20282804"/>
              <a:ext cx="1898539" cy="681079"/>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Arial Nova Light" panose="020B0304020202020204" pitchFamily="34" charset="0"/>
                  <a:ea typeface="Source Sans Pro" panose="020B0503030403020204" pitchFamily="34" charset="0"/>
                  <a:cs typeface="Verdana" panose="020B0604030504040204" pitchFamily="34" charset="0"/>
                </a:rPr>
                <a:t>Figure 2.</a:t>
              </a:r>
              <a:endParaRPr lang="en-US" sz="2800" b="1" dirty="0">
                <a:latin typeface="Arial Nova Light" panose="020B0304020202020204" pitchFamily="34" charset="0"/>
                <a:ea typeface="Source Sans Pro" panose="020B0503030403020204" pitchFamily="34" charset="0"/>
                <a:cs typeface="Verdana" panose="020B0604030504040204" pitchFamily="34" charset="0"/>
              </a:endParaRPr>
            </a:p>
          </p:txBody>
        </p:sp>
      </p:grpSp>
    </p:spTree>
    <p:extLst>
      <p:ext uri="{BB962C8B-B14F-4D97-AF65-F5344CB8AC3E}">
        <p14:creationId xmlns:p14="http://schemas.microsoft.com/office/powerpoint/2010/main" val="4049781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6C4A2">
            <a:alpha val="86977"/>
          </a:srgb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AC320B-0B83-A244-94E1-67C19F562775}"/>
              </a:ext>
            </a:extLst>
          </p:cNvPr>
          <p:cNvSpPr>
            <a:spLocks noGrp="1"/>
          </p:cNvSpPr>
          <p:nvPr>
            <p:ph type="title"/>
          </p:nvPr>
        </p:nvSpPr>
        <p:spPr>
          <a:xfrm>
            <a:off x="6617095" y="48132"/>
            <a:ext cx="30322591" cy="3892094"/>
          </a:xfrm>
          <a:noFill/>
          <a:ln w="28575">
            <a:noFill/>
          </a:ln>
        </p:spPr>
        <p:txBody>
          <a:bodyPr>
            <a:noAutofit/>
          </a:bodyPr>
          <a:lstStyle/>
          <a:p>
            <a:pPr algn="ctr">
              <a:lnSpc>
                <a:spcPct val="100000"/>
              </a:lnSpc>
            </a:pPr>
            <a:r>
              <a:rPr lang="en-US" sz="9600" b="1" dirty="0">
                <a:latin typeface="Arial Nova Light" panose="020B0304020202020204" pitchFamily="34" charset="0"/>
                <a:ea typeface="Source Sans Pro" panose="020B0503030403020204" pitchFamily="34" charset="0"/>
                <a:cs typeface="Aharoni" panose="02010803020104030203" pitchFamily="2" charset="-79"/>
              </a:rPr>
              <a:t>Uncovering the shapes of comets from the ground: </a:t>
            </a:r>
            <a:br>
              <a:rPr lang="en-US" sz="9600" b="1" dirty="0">
                <a:latin typeface="Arial Nova Light" panose="020B0304020202020204" pitchFamily="34" charset="0"/>
                <a:ea typeface="Source Sans Pro" panose="020B0503030403020204" pitchFamily="34" charset="0"/>
                <a:cs typeface="Aharoni" panose="02010803020104030203" pitchFamily="2" charset="-79"/>
              </a:rPr>
            </a:br>
            <a:r>
              <a:rPr lang="en-US" sz="9600" b="1" dirty="0">
                <a:latin typeface="Arial Nova Light" panose="020B0304020202020204" pitchFamily="34" charset="0"/>
                <a:ea typeface="Source Sans Pro" panose="020B0503030403020204" pitchFamily="34" charset="0"/>
                <a:cs typeface="Aharoni" panose="02010803020104030203" pitchFamily="2" charset="-79"/>
              </a:rPr>
              <a:t>The nucleus of comet 162P/Siding-Spring</a:t>
            </a:r>
          </a:p>
        </p:txBody>
      </p:sp>
      <p:sp>
        <p:nvSpPr>
          <p:cNvPr id="5" name="Content Placeholder 4">
            <a:extLst>
              <a:ext uri="{FF2B5EF4-FFF2-40B4-BE49-F238E27FC236}">
                <a16:creationId xmlns:a16="http://schemas.microsoft.com/office/drawing/2014/main" id="{B31A1F88-CDBB-BF4C-8297-9F9F42A43065}"/>
              </a:ext>
            </a:extLst>
          </p:cNvPr>
          <p:cNvSpPr>
            <a:spLocks noGrp="1"/>
          </p:cNvSpPr>
          <p:nvPr>
            <p:ph idx="1"/>
          </p:nvPr>
        </p:nvSpPr>
        <p:spPr>
          <a:xfrm>
            <a:off x="908683" y="5005091"/>
            <a:ext cx="11426604" cy="19739589"/>
          </a:xfrm>
          <a:prstGeom prst="roundRect">
            <a:avLst>
              <a:gd name="adj" fmla="val 4667"/>
            </a:avLst>
          </a:prstGeom>
          <a:solidFill>
            <a:srgbClr val="D6D9D2"/>
          </a:solidFill>
          <a:ln w="38100">
            <a:solidFill>
              <a:schemeClr val="tx1"/>
            </a:solidFill>
          </a:ln>
        </p:spPr>
        <p:txBody>
          <a:bodyPr lIns="108000">
            <a:noAutofit/>
          </a:bodyPr>
          <a:lstStyle/>
          <a:p>
            <a:pPr marL="96836" indent="0">
              <a:lnSpc>
                <a:spcPct val="150000"/>
              </a:lnSpc>
              <a:spcBef>
                <a:spcPts val="3603"/>
              </a:spcBef>
              <a:buNone/>
            </a:pPr>
            <a:r>
              <a:rPr lang="en-US" sz="3600" b="1" dirty="0">
                <a:latin typeface="Arial Nova Light" panose="020B0304020202020204" pitchFamily="34" charset="0"/>
                <a:ea typeface="Source Sans Pro" panose="020B0503030403020204" pitchFamily="34" charset="0"/>
                <a:cs typeface="Thonburi" pitchFamily="2" charset="-34"/>
              </a:rPr>
              <a:t>1. Motivation</a:t>
            </a:r>
          </a:p>
          <a:p>
            <a:pPr marL="586620" indent="-519192">
              <a:lnSpc>
                <a:spcPct val="150000"/>
              </a:lnSpc>
              <a:spcBef>
                <a:spcPts val="811"/>
              </a:spcBef>
              <a:buSzPct val="120000"/>
            </a:pPr>
            <a:r>
              <a:rPr lang="en-GB" sz="2800" dirty="0">
                <a:latin typeface="Arial Nova Light" panose="020B0304020202020204" pitchFamily="34" charset="0"/>
                <a:ea typeface="Source Sans Pro" panose="020B0503030403020204" pitchFamily="34" charset="0"/>
                <a:cs typeface="Thonburi" pitchFamily="2" charset="-34"/>
              </a:rPr>
              <a:t>Our knowledge of the shapes of comet nuclei has resulted primarily from a small number of in situ missions to short period comets (Figure 1) and from one radar detection [1]. </a:t>
            </a:r>
          </a:p>
          <a:p>
            <a:pPr marL="586620" indent="-519192">
              <a:lnSpc>
                <a:spcPct val="150000"/>
              </a:lnSpc>
              <a:spcBef>
                <a:spcPts val="811"/>
              </a:spcBef>
              <a:buSzPct val="120000"/>
            </a:pPr>
            <a:r>
              <a:rPr lang="en-GB" sz="2800" dirty="0">
                <a:latin typeface="Arial Nova Light" panose="020B0304020202020204" pitchFamily="34" charset="0"/>
                <a:ea typeface="Source Sans Pro" panose="020B0503030403020204" pitchFamily="34" charset="0"/>
                <a:cs typeface="Thonburi" pitchFamily="2" charset="-34"/>
              </a:rPr>
              <a:t>These observations revealed that ~70% of the seven comet nuclei have a bilobed shape (i.e. appear to be made up of two distinct lobes). In comparison, it is estimated that only 20% of approximately 1000 near-Earth asteroids are in such “contact binary” configurations. </a:t>
            </a:r>
          </a:p>
          <a:p>
            <a:pPr marL="586620" indent="-519192">
              <a:lnSpc>
                <a:spcPct val="150000"/>
              </a:lnSpc>
              <a:spcBef>
                <a:spcPts val="811"/>
              </a:spcBef>
              <a:buSzPct val="120000"/>
            </a:pPr>
            <a:r>
              <a:rPr lang="en-GB" sz="2800" dirty="0">
                <a:latin typeface="Arial Nova Light" panose="020B0304020202020204" pitchFamily="34" charset="0"/>
                <a:ea typeface="Source Sans Pro" panose="020B0503030403020204" pitchFamily="34" charset="0"/>
                <a:cs typeface="Thonburi" pitchFamily="2" charset="-34"/>
              </a:rPr>
              <a:t>Can we therefore deduce that comets undergo some unique process which leads to the formation of bilobed shapes? The present sample size of seven comets with well-constrained shapes is much too small to draw any such conclusions about the population.</a:t>
            </a:r>
          </a:p>
          <a:p>
            <a:pPr marL="67428" indent="0">
              <a:lnSpc>
                <a:spcPct val="150000"/>
              </a:lnSpc>
              <a:spcBef>
                <a:spcPts val="811"/>
              </a:spcBef>
              <a:buSzPct val="120000"/>
              <a:buNone/>
            </a:pPr>
            <a:r>
              <a:rPr lang="en-GB" sz="3000" b="1" dirty="0">
                <a:latin typeface="Arial Nova Light" panose="020B0304020202020204" pitchFamily="34" charset="0"/>
                <a:ea typeface="Source Sans Pro" panose="020B0503030403020204" pitchFamily="34" charset="0"/>
                <a:cs typeface="Thonburi" pitchFamily="2" charset="-34"/>
              </a:rPr>
              <a:t>Aim:</a:t>
            </a:r>
            <a:r>
              <a:rPr lang="en-GB" sz="3000" dirty="0">
                <a:latin typeface="Arial Nova Light" panose="020B0304020202020204" pitchFamily="34" charset="0"/>
                <a:ea typeface="Source Sans Pro" panose="020B0503030403020204" pitchFamily="34" charset="0"/>
                <a:cs typeface="Thonburi" pitchFamily="2" charset="-34"/>
              </a:rPr>
              <a:t> Develop a method to identify the shapes of comet nuclei using solely ground-based observations.</a:t>
            </a:r>
          </a:p>
        </p:txBody>
      </p:sp>
      <p:sp>
        <p:nvSpPr>
          <p:cNvPr id="6" name="Title 3">
            <a:extLst>
              <a:ext uri="{FF2B5EF4-FFF2-40B4-BE49-F238E27FC236}">
                <a16:creationId xmlns:a16="http://schemas.microsoft.com/office/drawing/2014/main" id="{BA0CF99E-4741-AD47-9CCB-25D2DA2D23A9}"/>
              </a:ext>
            </a:extLst>
          </p:cNvPr>
          <p:cNvSpPr txBox="1">
            <a:spLocks/>
          </p:cNvSpPr>
          <p:nvPr/>
        </p:nvSpPr>
        <p:spPr>
          <a:xfrm>
            <a:off x="1051130" y="3491627"/>
            <a:ext cx="41201405" cy="1480179"/>
          </a:xfrm>
          <a:prstGeom prst="rect">
            <a:avLst/>
          </a:prstGeom>
        </p:spPr>
        <p:txBody>
          <a:bodyPr vert="horz" lIns="183036" tIns="91518" rIns="183036" bIns="91518" rtlCol="0" anchor="ctr">
            <a:noAutofit/>
          </a:bodyPr>
          <a:lst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a:lstStyle>
          <a:p>
            <a:pPr algn="ctr"/>
            <a:r>
              <a:rPr lang="en-US" sz="5400" b="1" dirty="0">
                <a:latin typeface="Arial Nova Light" panose="020B0304020202020204" pitchFamily="34" charset="0"/>
                <a:ea typeface="Source Sans Pro" panose="020B0503030403020204" pitchFamily="34" charset="0"/>
                <a:cs typeface="Arial" panose="020B0604020202020204" pitchFamily="34" charset="0"/>
              </a:rPr>
              <a:t>Abbie Donaldson</a:t>
            </a:r>
            <a:r>
              <a:rPr lang="en-US" sz="5400" baseline="30000" dirty="0">
                <a:latin typeface="Arial Nova Light" panose="020B0304020202020204" pitchFamily="34" charset="0"/>
                <a:ea typeface="Source Sans Pro" panose="020B0503030403020204" pitchFamily="34" charset="0"/>
                <a:cs typeface="Arial" panose="020B0604020202020204" pitchFamily="34" charset="0"/>
              </a:rPr>
              <a:t>1 </a:t>
            </a:r>
            <a:r>
              <a:rPr lang="en-US" sz="5400" dirty="0">
                <a:latin typeface="Arial Nova Light" panose="020B0304020202020204" pitchFamily="34" charset="0"/>
                <a:ea typeface="Source Sans Pro" panose="020B0503030403020204" pitchFamily="34" charset="0"/>
                <a:cs typeface="Arial" panose="020B0604020202020204" pitchFamily="34" charset="0"/>
              </a:rPr>
              <a:t> Colin Snodgrass</a:t>
            </a:r>
            <a:r>
              <a:rPr lang="en-US" sz="5400" baseline="30000" dirty="0">
                <a:latin typeface="Arial Nova Light" panose="020B0304020202020204" pitchFamily="34" charset="0"/>
                <a:ea typeface="Source Sans Pro" panose="020B0503030403020204" pitchFamily="34" charset="0"/>
                <a:cs typeface="Arial" panose="020B0604020202020204" pitchFamily="34" charset="0"/>
              </a:rPr>
              <a:t>1 </a:t>
            </a:r>
            <a:r>
              <a:rPr lang="en-US" sz="5400" dirty="0">
                <a:latin typeface="Arial Nova Light" panose="020B0304020202020204" pitchFamily="34" charset="0"/>
                <a:ea typeface="Source Sans Pro" panose="020B0503030403020204" pitchFamily="34" charset="0"/>
                <a:cs typeface="Arial" panose="020B0604020202020204" pitchFamily="34" charset="0"/>
              </a:rPr>
              <a:t> Rosita Kokotanekova</a:t>
            </a:r>
            <a:r>
              <a:rPr lang="en-US" sz="5400" baseline="30000" dirty="0">
                <a:latin typeface="Arial Nova Light" panose="020B0304020202020204" pitchFamily="34" charset="0"/>
                <a:ea typeface="Source Sans Pro" panose="020B0503030403020204" pitchFamily="34" charset="0"/>
                <a:cs typeface="Arial" panose="020B0604020202020204" pitchFamily="34" charset="0"/>
              </a:rPr>
              <a:t>1,2,3 </a:t>
            </a:r>
            <a:r>
              <a:rPr lang="en-US" sz="5400" dirty="0">
                <a:latin typeface="Arial Nova Light" panose="020B0304020202020204" pitchFamily="34" charset="0"/>
                <a:ea typeface="Source Sans Pro" panose="020B0503030403020204" pitchFamily="34" charset="0"/>
                <a:cs typeface="Arial" panose="020B0604020202020204" pitchFamily="34" charset="0"/>
              </a:rPr>
              <a:t> Agata Rożek</a:t>
            </a:r>
            <a:r>
              <a:rPr lang="en-US" sz="5400" baseline="30000" dirty="0">
                <a:latin typeface="Arial Nova Light" panose="020B0304020202020204" pitchFamily="34" charset="0"/>
                <a:ea typeface="Source Sans Pro" panose="020B0503030403020204" pitchFamily="34" charset="0"/>
                <a:cs typeface="Arial" panose="020B0604020202020204" pitchFamily="34" charset="0"/>
              </a:rPr>
              <a:t>1</a:t>
            </a:r>
            <a:endParaRPr lang="en-US" sz="5400" dirty="0">
              <a:latin typeface="Arial Nova Light" panose="020B0304020202020204" pitchFamily="34" charset="0"/>
              <a:ea typeface="Source Sans Pro" panose="020B0503030403020204" pitchFamily="34" charset="0"/>
              <a:cs typeface="Arial" panose="020B0604020202020204" pitchFamily="34" charset="0"/>
            </a:endParaRPr>
          </a:p>
        </p:txBody>
      </p:sp>
      <p:sp>
        <p:nvSpPr>
          <p:cNvPr id="10" name="Content Placeholder 4">
            <a:extLst>
              <a:ext uri="{FF2B5EF4-FFF2-40B4-BE49-F238E27FC236}">
                <a16:creationId xmlns:a16="http://schemas.microsoft.com/office/drawing/2014/main" id="{3045A05C-A330-FB4F-900B-C2563DCC2836}"/>
              </a:ext>
            </a:extLst>
          </p:cNvPr>
          <p:cNvSpPr txBox="1">
            <a:spLocks/>
          </p:cNvSpPr>
          <p:nvPr/>
        </p:nvSpPr>
        <p:spPr>
          <a:xfrm>
            <a:off x="24413989" y="5005091"/>
            <a:ext cx="17841453" cy="15912565"/>
          </a:xfrm>
          <a:prstGeom prst="roundRect">
            <a:avLst>
              <a:gd name="adj" fmla="val 2376"/>
            </a:avLst>
          </a:prstGeom>
          <a:solidFill>
            <a:schemeClr val="bg1"/>
          </a:solidFill>
          <a:ln w="38100">
            <a:solidFill>
              <a:schemeClr val="tx1"/>
            </a:solid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3" b="1" dirty="0">
                <a:latin typeface="Arial Nova Light" panose="020B0304020202020204" pitchFamily="34" charset="0"/>
                <a:ea typeface="Source Sans Pro" panose="020B0503030403020204" pitchFamily="34" charset="0"/>
                <a:cs typeface="Verdana" panose="020B0604030504040204" pitchFamily="34" charset="0"/>
              </a:rPr>
              <a:t>4. Application of convex lightcurve inversion to 162P/Siding-Spring</a:t>
            </a:r>
          </a:p>
          <a:p>
            <a:pPr marL="0" indent="0">
              <a:lnSpc>
                <a:spcPct val="150000"/>
              </a:lnSpc>
              <a:buNone/>
            </a:pPr>
            <a:endParaRPr lang="en-US" sz="320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sz="2800" dirty="0">
              <a:latin typeface="Source Sans Pro" panose="020B0503030403020204" pitchFamily="34" charset="0"/>
              <a:ea typeface="Source Sans Pro" panose="020B0503030403020204" pitchFamily="34" charset="0"/>
            </a:endParaRPr>
          </a:p>
          <a:p>
            <a:pPr marL="0" indent="0">
              <a:lnSpc>
                <a:spcPct val="150000"/>
              </a:lnSpc>
              <a:buNone/>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buSzPct val="120000"/>
              <a:buNone/>
            </a:pPr>
            <a:endParaRPr lang="en-US" sz="26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3" b="1"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43" name="Content Placeholder 4">
            <a:extLst>
              <a:ext uri="{FF2B5EF4-FFF2-40B4-BE49-F238E27FC236}">
                <a16:creationId xmlns:a16="http://schemas.microsoft.com/office/drawing/2014/main" id="{883DD514-31D8-C840-8CBC-54199D7E21DA}"/>
              </a:ext>
            </a:extLst>
          </p:cNvPr>
          <p:cNvSpPr txBox="1">
            <a:spLocks/>
          </p:cNvSpPr>
          <p:nvPr/>
        </p:nvSpPr>
        <p:spPr>
          <a:xfrm>
            <a:off x="12942016" y="21356659"/>
            <a:ext cx="10959735" cy="7406895"/>
          </a:xfrm>
          <a:prstGeom prst="roundRect">
            <a:avLst>
              <a:gd name="adj" fmla="val 4314"/>
            </a:avLst>
          </a:prstGeom>
          <a:solidFill>
            <a:srgbClr val="F6F8EF"/>
          </a:solidFill>
          <a:ln w="38100">
            <a:solidFill>
              <a:schemeClr val="tx1"/>
            </a:solidFill>
          </a:ln>
        </p:spPr>
        <p:txBody>
          <a:bodyPr vert="horz" lIns="108000" tIns="91518" rIns="183036" bIns="91518" rtlCol="0">
            <a:normAutofit fontScale="85000" lnSpcReduction="1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4200" b="1"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3. Modeling shapes from lightcurves</a:t>
            </a:r>
          </a:p>
          <a:p>
            <a:pPr>
              <a:lnSpc>
                <a:spcPct val="150000"/>
              </a:lnSpc>
              <a:buSzPct val="120000"/>
            </a:pPr>
            <a:r>
              <a:rPr lang="en-US" sz="33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The lightcurve of a small body is highly dependent on its shape and aspect [2,3] meaning that shape information can be extracted from even sparse-in-time photometry.</a:t>
            </a:r>
          </a:p>
          <a:p>
            <a:pPr>
              <a:lnSpc>
                <a:spcPct val="150000"/>
              </a:lnSpc>
              <a:buSzPct val="120000"/>
            </a:pPr>
            <a:r>
              <a:rPr lang="en-GB" sz="3300" b="1"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Convex lightcurve inversion (CLI) </a:t>
            </a:r>
            <a:r>
              <a:rPr lang="en-GB" sz="33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is a technique used to construct a convex “hull” of an object from lightcurves collected over multiple epochs and viewing geometries [4,5]. </a:t>
            </a:r>
          </a:p>
          <a:p>
            <a:pPr>
              <a:lnSpc>
                <a:spcPct val="150000"/>
              </a:lnSpc>
              <a:buSzPct val="120000"/>
            </a:pPr>
            <a:r>
              <a:rPr lang="en-US" sz="33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We use the software </a:t>
            </a:r>
            <a:r>
              <a:rPr lang="en-US" sz="3300" i="1"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convexinv</a:t>
            </a:r>
            <a:r>
              <a:rPr lang="en-US" sz="33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 [6] for CLI. For a given rotational period (which can also be fitted using the software), </a:t>
            </a:r>
            <a:r>
              <a:rPr lang="en-US" sz="3300" i="1"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convexinv </a:t>
            </a:r>
            <a:r>
              <a:rPr lang="en-US" sz="33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optimises the shape, pole solution and scattering parameters.</a:t>
            </a:r>
            <a:endParaRPr lang="en-GB" sz="33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sp>
        <p:nvSpPr>
          <p:cNvPr id="15" name="Content Placeholder 4">
            <a:extLst>
              <a:ext uri="{FF2B5EF4-FFF2-40B4-BE49-F238E27FC236}">
                <a16:creationId xmlns:a16="http://schemas.microsoft.com/office/drawing/2014/main" id="{E304423D-3E5F-DBBF-43EF-63C1158386AD}"/>
              </a:ext>
            </a:extLst>
          </p:cNvPr>
          <p:cNvSpPr txBox="1">
            <a:spLocks/>
          </p:cNvSpPr>
          <p:nvPr/>
        </p:nvSpPr>
        <p:spPr>
          <a:xfrm>
            <a:off x="27749344" y="29555888"/>
            <a:ext cx="17748481" cy="1029913"/>
          </a:xfrm>
          <a:prstGeom prst="roundRect">
            <a:avLst>
              <a:gd name="adj" fmla="val 0"/>
            </a:avLst>
          </a:prstGeom>
          <a:noFill/>
          <a:ln w="28575">
            <a:noFill/>
          </a:ln>
        </p:spPr>
        <p:txBody>
          <a:bodyPr vert="horz" lIns="183036" tIns="91518" rIns="183036" bIns="91518" numCol="1"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endParaRPr lang="en-US" sz="2800" b="1" dirty="0">
              <a:solidFill>
                <a:schemeClr val="bg1"/>
              </a:solidFill>
              <a:latin typeface="Helvetica" pitchFamily="2" charset="0"/>
              <a:ea typeface="Source Sans Pro" panose="020B0503030403020204" pitchFamily="34" charset="0"/>
              <a:cs typeface="Verdana" panose="020B0604030504040204" pitchFamily="34" charset="0"/>
            </a:endParaRPr>
          </a:p>
        </p:txBody>
      </p:sp>
      <p:sp>
        <p:nvSpPr>
          <p:cNvPr id="36" name="Content Placeholder 4">
            <a:extLst>
              <a:ext uri="{FF2B5EF4-FFF2-40B4-BE49-F238E27FC236}">
                <a16:creationId xmlns:a16="http://schemas.microsoft.com/office/drawing/2014/main" id="{045302DD-7B7F-DD4B-455E-3FA00B72F8B9}"/>
              </a:ext>
            </a:extLst>
          </p:cNvPr>
          <p:cNvSpPr txBox="1">
            <a:spLocks/>
          </p:cNvSpPr>
          <p:nvPr/>
        </p:nvSpPr>
        <p:spPr>
          <a:xfrm>
            <a:off x="25262542" y="18507803"/>
            <a:ext cx="7654683" cy="2258218"/>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400" b="1" dirty="0">
                <a:latin typeface="Arial Nova Light" panose="020B0304020202020204" pitchFamily="34" charset="0"/>
                <a:ea typeface="Source Sans Pro" panose="020B0503030403020204" pitchFamily="34" charset="0"/>
                <a:cs typeface="Verdana" panose="020B0604030504040204" pitchFamily="34" charset="0"/>
              </a:rPr>
              <a:t>Figure 4.</a:t>
            </a:r>
            <a:r>
              <a:rPr lang="en-US" sz="2400" b="1"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a:t>
            </a:r>
            <a:r>
              <a:rPr lang="en-US"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X</a:t>
            </a:r>
            <a:r>
              <a:rPr lang="en-US" sz="2400" baseline="300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2</a:t>
            </a:r>
            <a:r>
              <a:rPr lang="en-GB"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a:t>
            </a:r>
            <a:r>
              <a:rPr lang="en-US"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distribution from a grid search over all ecliptic latitude (</a:t>
            </a:r>
            <a:r>
              <a:rPr lang="el-GR"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λ</a:t>
            </a:r>
            <a:r>
              <a:rPr lang="en-GB"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and longitude (</a:t>
            </a:r>
            <a:r>
              <a:rPr lang="el-GR"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β</a:t>
            </a:r>
            <a:r>
              <a:rPr lang="en-GB"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a:t>
            </a:r>
            <a:r>
              <a:rPr lang="en-US"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for the direction of the model rotation pole. The solution that minimizes X</a:t>
            </a:r>
            <a:r>
              <a:rPr lang="en-US" sz="2400" baseline="300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2</a:t>
            </a:r>
            <a:r>
              <a:rPr lang="en-GB"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occurs at (</a:t>
            </a:r>
            <a:r>
              <a:rPr lang="el-GR"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λ</a:t>
            </a:r>
            <a:r>
              <a:rPr lang="en-GB"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a:t>
            </a:r>
            <a:r>
              <a:rPr lang="el-GR"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β</a:t>
            </a:r>
            <a:r>
              <a:rPr lang="en-GB"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a:t>
            </a:r>
            <a:r>
              <a:rPr lang="en-US"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 (118, -50)°.</a:t>
            </a:r>
            <a:endParaRPr lang="en-US" sz="2400" dirty="0">
              <a:latin typeface="Arial Nova Light" panose="020B0304020202020204" pitchFamily="34" charset="0"/>
              <a:ea typeface="Source Sans Pro" panose="020B0503030403020204" pitchFamily="34" charset="0"/>
              <a:cs typeface="Verdana" panose="020B0604030504040204" pitchFamily="34" charset="0"/>
            </a:endParaRPr>
          </a:p>
        </p:txBody>
      </p:sp>
      <p:grpSp>
        <p:nvGrpSpPr>
          <p:cNvPr id="39" name="Group 38">
            <a:extLst>
              <a:ext uri="{FF2B5EF4-FFF2-40B4-BE49-F238E27FC236}">
                <a16:creationId xmlns:a16="http://schemas.microsoft.com/office/drawing/2014/main" id="{096401BE-0D8B-5F57-B100-2A980F10CD34}"/>
              </a:ext>
            </a:extLst>
          </p:cNvPr>
          <p:cNvGrpSpPr/>
          <p:nvPr/>
        </p:nvGrpSpPr>
        <p:grpSpPr>
          <a:xfrm>
            <a:off x="33000046" y="5974792"/>
            <a:ext cx="8807813" cy="5916547"/>
            <a:chOff x="32909849" y="5672178"/>
            <a:chExt cx="7740921" cy="5224432"/>
          </a:xfrm>
        </p:grpSpPr>
        <p:pic>
          <p:nvPicPr>
            <p:cNvPr id="20" name="Picture 19" descr="Graphical user interface, chart, scatter chart&#10;&#10;Description automatically generated">
              <a:extLst>
                <a:ext uri="{FF2B5EF4-FFF2-40B4-BE49-F238E27FC236}">
                  <a16:creationId xmlns:a16="http://schemas.microsoft.com/office/drawing/2014/main" id="{968FBC24-AD0C-0309-5D32-F99D42BC34E4}"/>
                </a:ext>
              </a:extLst>
            </p:cNvPr>
            <p:cNvPicPr>
              <a:picLocks noChangeAspect="1"/>
            </p:cNvPicPr>
            <p:nvPr/>
          </p:nvPicPr>
          <p:blipFill rotWithShape="1">
            <a:blip r:embed="rId3"/>
            <a:srcRect t="3523"/>
            <a:stretch/>
          </p:blipFill>
          <p:spPr>
            <a:xfrm>
              <a:off x="32909849" y="6311789"/>
              <a:ext cx="7740921" cy="4584821"/>
            </a:xfrm>
            <a:prstGeom prst="rect">
              <a:avLst/>
            </a:prstGeom>
          </p:spPr>
        </p:pic>
        <p:sp>
          <p:nvSpPr>
            <p:cNvPr id="38" name="Content Placeholder 4">
              <a:extLst>
                <a:ext uri="{FF2B5EF4-FFF2-40B4-BE49-F238E27FC236}">
                  <a16:creationId xmlns:a16="http://schemas.microsoft.com/office/drawing/2014/main" id="{9ABBE9CD-2DE6-3D6A-2718-5C55733C40DD}"/>
                </a:ext>
              </a:extLst>
            </p:cNvPr>
            <p:cNvSpPr txBox="1">
              <a:spLocks/>
            </p:cNvSpPr>
            <p:nvPr/>
          </p:nvSpPr>
          <p:spPr>
            <a:xfrm>
              <a:off x="33201425" y="5672178"/>
              <a:ext cx="1678238" cy="69139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Arial Nova Light" panose="020B0304020202020204" pitchFamily="34" charset="0"/>
                  <a:ea typeface="Source Sans Pro" panose="020B0503030403020204" pitchFamily="34" charset="0"/>
                  <a:cs typeface="Verdana" panose="020B0604030504040204" pitchFamily="34" charset="0"/>
                </a:rPr>
                <a:t>Figure 3.</a:t>
              </a:r>
              <a:endParaRPr lang="en-US" sz="2800" b="1" dirty="0">
                <a:latin typeface="Arial Nova Light" panose="020B0304020202020204" pitchFamily="34" charset="0"/>
                <a:ea typeface="Source Sans Pro" panose="020B0503030403020204" pitchFamily="34" charset="0"/>
                <a:cs typeface="Verdana" panose="020B0604030504040204" pitchFamily="34" charset="0"/>
              </a:endParaRPr>
            </a:p>
          </p:txBody>
        </p:sp>
      </p:grpSp>
      <p:pic>
        <p:nvPicPr>
          <p:cNvPr id="44" name="Picture 43">
            <a:extLst>
              <a:ext uri="{FF2B5EF4-FFF2-40B4-BE49-F238E27FC236}">
                <a16:creationId xmlns:a16="http://schemas.microsoft.com/office/drawing/2014/main" id="{74EA6A56-013F-A3D4-1AB8-7E790EB9112D}"/>
              </a:ext>
            </a:extLst>
          </p:cNvPr>
          <p:cNvPicPr>
            <a:picLocks noChangeAspect="1"/>
          </p:cNvPicPr>
          <p:nvPr/>
        </p:nvPicPr>
        <p:blipFill rotWithShape="1">
          <a:blip r:embed="rId4"/>
          <a:srcRect l="10802" t="28198" r="7339" b="27644"/>
          <a:stretch/>
        </p:blipFill>
        <p:spPr>
          <a:xfrm>
            <a:off x="33411533" y="12275573"/>
            <a:ext cx="8396326" cy="6409562"/>
          </a:xfrm>
          <a:prstGeom prst="rect">
            <a:avLst/>
          </a:prstGeom>
        </p:spPr>
      </p:pic>
      <p:sp>
        <p:nvSpPr>
          <p:cNvPr id="35" name="TextBox 34">
            <a:extLst>
              <a:ext uri="{FF2B5EF4-FFF2-40B4-BE49-F238E27FC236}">
                <a16:creationId xmlns:a16="http://schemas.microsoft.com/office/drawing/2014/main" id="{A9A6E3FA-9135-085C-0A4D-F8AAC149C02E}"/>
              </a:ext>
            </a:extLst>
          </p:cNvPr>
          <p:cNvSpPr txBox="1"/>
          <p:nvPr/>
        </p:nvSpPr>
        <p:spPr>
          <a:xfrm>
            <a:off x="24795154" y="6018938"/>
            <a:ext cx="8091129" cy="6475106"/>
          </a:xfrm>
          <a:prstGeom prst="rect">
            <a:avLst/>
          </a:prstGeom>
          <a:noFill/>
        </p:spPr>
        <p:txBody>
          <a:bodyPr wrap="square" lIns="72000" rtlCol="0">
            <a:spAutoFit/>
          </a:bodyPr>
          <a:lstStyle/>
          <a:p>
            <a:pPr marL="457200" indent="-457200">
              <a:lnSpc>
                <a:spcPct val="150000"/>
              </a:lnSpc>
              <a:buSzPct val="120000"/>
              <a:buFont typeface="Arial" panose="020B0604020202020204" pitchFamily="34" charset="0"/>
              <a:buChar char="•"/>
            </a:pPr>
            <a:r>
              <a:rPr lang="en-US" sz="2800" dirty="0">
                <a:latin typeface="Arial Nova Light" panose="020B0304020202020204" pitchFamily="34" charset="0"/>
                <a:ea typeface="Source Sans Pro" panose="020B0503030403020204" pitchFamily="34" charset="0"/>
              </a:rPr>
              <a:t>We obtained new lightcurves of low-activity comet 162P in January &amp; March 2022 (Figure 3). In total, we have collected 33 absolutely-calibrated lightcurves of this comet made up of ~1000 data points between 2007-2022.</a:t>
            </a:r>
          </a:p>
          <a:p>
            <a:pPr marL="457200" indent="-457200">
              <a:lnSpc>
                <a:spcPct val="150000"/>
              </a:lnSpc>
              <a:buSzPct val="120000"/>
              <a:buFont typeface="Arial" panose="020B0604020202020204" pitchFamily="34" charset="0"/>
              <a:buChar char="•"/>
            </a:pPr>
            <a:r>
              <a:rPr lang="en-US" sz="2800" dirty="0">
                <a:latin typeface="Arial Nova Light" panose="020B0304020202020204" pitchFamily="34" charset="0"/>
                <a:ea typeface="Source Sans Pro" panose="020B0503030403020204" pitchFamily="34" charset="0"/>
              </a:rPr>
              <a:t>We applied CLI to these lightcurves to identify the shape model and rotation pole orientation that most closely reproduced them. The distribution of poles and final shape model are shown in Figures 4 and 5.</a:t>
            </a:r>
          </a:p>
        </p:txBody>
      </p:sp>
      <p:sp>
        <p:nvSpPr>
          <p:cNvPr id="16" name="Content Placeholder 4">
            <a:extLst>
              <a:ext uri="{FF2B5EF4-FFF2-40B4-BE49-F238E27FC236}">
                <a16:creationId xmlns:a16="http://schemas.microsoft.com/office/drawing/2014/main" id="{0B8D5BFA-6B03-872F-0DDF-91286DC9DD5F}"/>
              </a:ext>
            </a:extLst>
          </p:cNvPr>
          <p:cNvSpPr txBox="1">
            <a:spLocks/>
          </p:cNvSpPr>
          <p:nvPr/>
        </p:nvSpPr>
        <p:spPr>
          <a:xfrm>
            <a:off x="12959946" y="5005093"/>
            <a:ext cx="10959735" cy="15912564"/>
          </a:xfrm>
          <a:prstGeom prst="roundRect">
            <a:avLst>
              <a:gd name="adj" fmla="val 3637"/>
            </a:avLst>
          </a:prstGeom>
          <a:solidFill>
            <a:schemeClr val="bg1"/>
          </a:solidFill>
          <a:ln w="38100">
            <a:solidFill>
              <a:schemeClr val="tx1"/>
            </a:solid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r>
              <a:rPr lang="en-US" sz="3600" b="1" dirty="0">
                <a:solidFill>
                  <a:schemeClr val="tx1">
                    <a:lumMod val="95000"/>
                    <a:lumOff val="5000"/>
                  </a:schemeClr>
                </a:solidFill>
                <a:latin typeface="Arial Nova Light" panose="020B0304020202020204" pitchFamily="34" charset="0"/>
                <a:ea typeface="Verdana" panose="020B0604030504040204" pitchFamily="34" charset="0"/>
                <a:cs typeface="Myanmar Text" panose="020B0502040204020203" pitchFamily="34" charset="0"/>
              </a:rPr>
              <a:t>2. What can we learn from nucleus photometry?</a:t>
            </a:r>
          </a:p>
          <a:p>
            <a:pPr marL="0" indent="0">
              <a:lnSpc>
                <a:spcPct val="150000"/>
              </a:lnSpc>
              <a:spcBef>
                <a:spcPts val="0"/>
              </a:spcBef>
              <a:buNone/>
            </a:pPr>
            <a:endParaRPr lang="en-US" sz="2400" dirty="0">
              <a:solidFill>
                <a:schemeClr val="tx1">
                  <a:lumMod val="95000"/>
                  <a:lumOff val="5000"/>
                </a:schemeClr>
              </a:solidFill>
              <a:latin typeface=""/>
              <a:ea typeface="Verdana" panose="020B0604030504040204" pitchFamily="34" charset="0"/>
              <a:cs typeface="Verdana" panose="020B0604030504040204" pitchFamily="34" charset="0"/>
            </a:endParaRPr>
          </a:p>
        </p:txBody>
      </p:sp>
      <p:sp>
        <p:nvSpPr>
          <p:cNvPr id="48" name="Content Placeholder 4">
            <a:extLst>
              <a:ext uri="{FF2B5EF4-FFF2-40B4-BE49-F238E27FC236}">
                <a16:creationId xmlns:a16="http://schemas.microsoft.com/office/drawing/2014/main" id="{4EFEC435-C748-0EF8-AD63-967AB8B3514D}"/>
              </a:ext>
            </a:extLst>
          </p:cNvPr>
          <p:cNvSpPr txBox="1">
            <a:spLocks/>
          </p:cNvSpPr>
          <p:nvPr/>
        </p:nvSpPr>
        <p:spPr>
          <a:xfrm>
            <a:off x="24411082" y="21356659"/>
            <a:ext cx="17841453" cy="7406895"/>
          </a:xfrm>
          <a:prstGeom prst="roundRect">
            <a:avLst>
              <a:gd name="adj" fmla="val 4328"/>
            </a:avLst>
          </a:prstGeom>
          <a:solidFill>
            <a:srgbClr val="D6D9D2"/>
          </a:solidFill>
          <a:ln w="38100">
            <a:solidFill>
              <a:schemeClr val="tx1"/>
            </a:solidFill>
          </a:ln>
        </p:spPr>
        <p:txBody>
          <a:bodyPr vert="horz" lIns="108000"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tx1">
                    <a:lumMod val="95000"/>
                    <a:lumOff val="5000"/>
                  </a:schemeClr>
                </a:solidFill>
                <a:latin typeface="Arial Nova Light" panose="020B0304020202020204" pitchFamily="34" charset="0"/>
                <a:ea typeface="Source Sans Pro" panose="020B0503030403020204" pitchFamily="34" charset="0"/>
                <a:cs typeface="Verdana" panose="020B0604030504040204" pitchFamily="34" charset="0"/>
              </a:rPr>
              <a:t>5. Discussion and scope for future work</a:t>
            </a:r>
          </a:p>
          <a:p>
            <a:pPr>
              <a:lnSpc>
                <a:spcPct val="150000"/>
              </a:lnSpc>
              <a:spcBef>
                <a:spcPts val="811"/>
              </a:spcBef>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The large, flat facets on the shape model can be interpreted as tentative evidence for a bilobed structure – CLI cannot replicate the concavities that result from this morphology, instead it ‘covers’ them with flat regions.</a:t>
            </a:r>
          </a:p>
          <a:p>
            <a:pPr>
              <a:lnSpc>
                <a:spcPct val="150000"/>
              </a:lnSpc>
              <a:spcBef>
                <a:spcPts val="811"/>
              </a:spcBef>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The final model is dependent on phase function. Therefore, we can use the shape model to correct for the effects of rotation in the lightcurves and search for a cometary opposition effect by comparing models developed with different phase functions.</a:t>
            </a:r>
          </a:p>
          <a:p>
            <a:pPr>
              <a:lnSpc>
                <a:spcPct val="150000"/>
              </a:lnSpc>
              <a:spcBef>
                <a:spcPts val="811"/>
              </a:spcBef>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CLI is challenging to apply to comets: not only is there a more limited range of viewing geometries available for orbits confined largely to the Ecliptic plane, but the nucleus can also only reliably be observed when inactive.</a:t>
            </a:r>
          </a:p>
          <a:p>
            <a:pPr>
              <a:lnSpc>
                <a:spcPct val="150000"/>
              </a:lnSpc>
              <a:spcBef>
                <a:spcPts val="811"/>
              </a:spcBef>
              <a:buSzPct val="120000"/>
            </a:pPr>
            <a:r>
              <a:rPr lang="en-US" sz="2800" dirty="0">
                <a:solidFill>
                  <a:schemeClr val="bg2">
                    <a:lumMod val="10000"/>
                  </a:schemeClr>
                </a:solidFill>
                <a:latin typeface="Arial Nova Light" panose="020B0304020202020204" pitchFamily="34" charset="0"/>
                <a:ea typeface="Source Sans Pro" panose="020B0503030403020204" pitchFamily="34" charset="0"/>
                <a:cs typeface="Verdana" panose="020B0604030504040204" pitchFamily="34" charset="0"/>
              </a:rPr>
              <a:t>Upcoming surveys (e.g. LSST) may provide increased coverage of viewing geometries. Potential then to streamline the modelling process for a greater number of comets and acquire a larger sample of shapes.</a:t>
            </a:r>
            <a:endParaRPr lang="en-US" sz="2800" dirty="0">
              <a:latin typeface="Arial Nova Light" panose="020B0304020202020204" pitchFamily="34" charset="0"/>
              <a:ea typeface="Source Sans Pro" panose="020B0503030403020204" pitchFamily="34" charset="0"/>
              <a:cs typeface="Verdana" panose="020B0604030504040204" pitchFamily="34" charset="0"/>
            </a:endParaRPr>
          </a:p>
        </p:txBody>
      </p:sp>
      <p:sp>
        <p:nvSpPr>
          <p:cNvPr id="8" name="Content Placeholder 4">
            <a:extLst>
              <a:ext uri="{FF2B5EF4-FFF2-40B4-BE49-F238E27FC236}">
                <a16:creationId xmlns:a16="http://schemas.microsoft.com/office/drawing/2014/main" id="{3518A52A-449B-7CFE-D7E7-2685DDEC520F}"/>
              </a:ext>
            </a:extLst>
          </p:cNvPr>
          <p:cNvSpPr txBox="1">
            <a:spLocks/>
          </p:cNvSpPr>
          <p:nvPr/>
        </p:nvSpPr>
        <p:spPr>
          <a:xfrm>
            <a:off x="12829316" y="28978629"/>
            <a:ext cx="29951541" cy="821235"/>
          </a:xfrm>
          <a:prstGeom prst="roundRect">
            <a:avLst>
              <a:gd name="adj" fmla="val 21419"/>
            </a:avLst>
          </a:prstGeom>
          <a:no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ts val="2880"/>
              </a:lnSpc>
              <a:spcBef>
                <a:spcPts val="811"/>
              </a:spcBef>
              <a:buNone/>
            </a:pPr>
            <a:r>
              <a:rPr lang="en-US" sz="2400" b="1"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References: </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[1] Harmon et al. (2010); [2] </a:t>
            </a:r>
            <a:r>
              <a:rPr lang="en-US" sz="24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Karttunen</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(1989); [3] </a:t>
            </a:r>
            <a:r>
              <a:rPr lang="en-US" sz="24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Karttunen</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&amp; Bowell (1989); [4] </a:t>
            </a:r>
            <a:r>
              <a:rPr lang="en-US" sz="24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Kaasalainen</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&amp; </a:t>
            </a:r>
            <a:r>
              <a:rPr lang="en-US" sz="24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Torppa</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(2001); [5] </a:t>
            </a:r>
            <a:r>
              <a:rPr lang="en-US" sz="24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Kaasalainen</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et al. (2001); [6] </a:t>
            </a:r>
            <a:r>
              <a:rPr lang="en-US" sz="2400" dirty="0" err="1">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Durech</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 et al. (2010) </a:t>
            </a:r>
          </a:p>
          <a:p>
            <a:pPr marL="0" indent="0">
              <a:lnSpc>
                <a:spcPts val="2880"/>
              </a:lnSpc>
              <a:spcBef>
                <a:spcPts val="811"/>
              </a:spcBef>
              <a:buNone/>
            </a:pP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*Image credits (top left to bottom right): </a:t>
            </a:r>
            <a:r>
              <a:rPr lang="en-GB" sz="2400" dirty="0">
                <a:solidFill>
                  <a:schemeClr val="tx1">
                    <a:lumMod val="85000"/>
                    <a:lumOff val="15000"/>
                  </a:schemeClr>
                </a:solidFill>
                <a:effectLst/>
                <a:latin typeface="Arial Nova Light" panose="020B0304020202020204" pitchFamily="34" charset="0"/>
                <a:ea typeface="Source Sans Pro" panose="020B0503030403020204" pitchFamily="34" charset="0"/>
              </a:rPr>
              <a:t>Giotto/ESA; NASA/JPL; NASA/JPL/UMD; NASA/JPL-</a:t>
            </a:r>
            <a:r>
              <a:rPr lang="en-GB" sz="2400" dirty="0" err="1">
                <a:solidFill>
                  <a:schemeClr val="tx1">
                    <a:lumMod val="85000"/>
                    <a:lumOff val="15000"/>
                  </a:schemeClr>
                </a:solidFill>
                <a:effectLst/>
                <a:latin typeface="Arial Nova Light" panose="020B0304020202020204" pitchFamily="34" charset="0"/>
                <a:ea typeface="Source Sans Pro" panose="020B0503030403020204" pitchFamily="34" charset="0"/>
              </a:rPr>
              <a:t>CalTech</a:t>
            </a:r>
            <a:r>
              <a:rPr lang="en-GB" sz="2400" dirty="0">
                <a:solidFill>
                  <a:schemeClr val="tx1">
                    <a:lumMod val="85000"/>
                    <a:lumOff val="15000"/>
                  </a:schemeClr>
                </a:solidFill>
                <a:effectLst/>
                <a:latin typeface="Arial Nova Light" panose="020B0304020202020204" pitchFamily="34" charset="0"/>
                <a:ea typeface="Source Sans Pro" panose="020B0503030403020204" pitchFamily="34" charset="0"/>
              </a:rPr>
              <a:t>/UMD; ESA/Rosetta/MPS for OSIRIS Team MPS/UPD/LAM/IAA/ SSO/ INTA/UPM/DASP/IDA; NASA</a:t>
            </a:r>
          </a:p>
        </p:txBody>
      </p:sp>
      <p:grpSp>
        <p:nvGrpSpPr>
          <p:cNvPr id="3" name="Group 2">
            <a:extLst>
              <a:ext uri="{FF2B5EF4-FFF2-40B4-BE49-F238E27FC236}">
                <a16:creationId xmlns:a16="http://schemas.microsoft.com/office/drawing/2014/main" id="{E3EA229D-593C-BA70-4DAE-E306DB592F22}"/>
              </a:ext>
            </a:extLst>
          </p:cNvPr>
          <p:cNvGrpSpPr/>
          <p:nvPr/>
        </p:nvGrpSpPr>
        <p:grpSpPr>
          <a:xfrm>
            <a:off x="1179430" y="16445882"/>
            <a:ext cx="10875329" cy="6652620"/>
            <a:chOff x="1207747" y="17261651"/>
            <a:chExt cx="10875329" cy="6652620"/>
          </a:xfrm>
        </p:grpSpPr>
        <p:pic>
          <p:nvPicPr>
            <p:cNvPr id="13" name="Picture 12">
              <a:extLst>
                <a:ext uri="{FF2B5EF4-FFF2-40B4-BE49-F238E27FC236}">
                  <a16:creationId xmlns:a16="http://schemas.microsoft.com/office/drawing/2014/main" id="{982B32BE-DAA4-2EB9-2A68-FB6C5B497DAD}"/>
                </a:ext>
              </a:extLst>
            </p:cNvPr>
            <p:cNvPicPr>
              <a:picLocks noChangeAspect="1"/>
            </p:cNvPicPr>
            <p:nvPr/>
          </p:nvPicPr>
          <p:blipFill rotWithShape="1">
            <a:blip r:embed="rId5"/>
            <a:srcRect r="564"/>
            <a:stretch/>
          </p:blipFill>
          <p:spPr>
            <a:xfrm>
              <a:off x="1207747" y="17261651"/>
              <a:ext cx="10875329" cy="6652620"/>
            </a:xfrm>
            <a:prstGeom prst="rect">
              <a:avLst/>
            </a:prstGeom>
            <a:ln>
              <a:noFill/>
            </a:ln>
          </p:spPr>
        </p:pic>
        <p:grpSp>
          <p:nvGrpSpPr>
            <p:cNvPr id="28" name="Group 27">
              <a:extLst>
                <a:ext uri="{FF2B5EF4-FFF2-40B4-BE49-F238E27FC236}">
                  <a16:creationId xmlns:a16="http://schemas.microsoft.com/office/drawing/2014/main" id="{640D4586-B87A-5326-C518-0ACD3E33B1A0}"/>
                </a:ext>
              </a:extLst>
            </p:cNvPr>
            <p:cNvGrpSpPr/>
            <p:nvPr/>
          </p:nvGrpSpPr>
          <p:grpSpPr>
            <a:xfrm>
              <a:off x="1207747" y="20079358"/>
              <a:ext cx="9264978" cy="3806054"/>
              <a:chOff x="908683" y="19828036"/>
              <a:chExt cx="9663488" cy="3919454"/>
            </a:xfrm>
          </p:grpSpPr>
          <p:sp>
            <p:nvSpPr>
              <p:cNvPr id="12" name="TextBox 11">
                <a:extLst>
                  <a:ext uri="{FF2B5EF4-FFF2-40B4-BE49-F238E27FC236}">
                    <a16:creationId xmlns:a16="http://schemas.microsoft.com/office/drawing/2014/main" id="{A49E7961-939F-FDE3-DC5E-73335164C761}"/>
                  </a:ext>
                </a:extLst>
              </p:cNvPr>
              <p:cNvSpPr txBox="1"/>
              <p:nvPr/>
            </p:nvSpPr>
            <p:spPr>
              <a:xfrm>
                <a:off x="908683" y="19828037"/>
                <a:ext cx="1579419" cy="475420"/>
              </a:xfrm>
              <a:prstGeom prst="rect">
                <a:avLst/>
              </a:prstGeom>
              <a:noFill/>
            </p:spPr>
            <p:txBody>
              <a:bodyPr wrap="square" rtlCol="0">
                <a:spAutoFit/>
              </a:bodyPr>
              <a:lstStyle/>
              <a:p>
                <a:r>
                  <a:rPr lang="en-US" sz="2400" i="1" dirty="0">
                    <a:solidFill>
                      <a:schemeClr val="bg1"/>
                    </a:solidFill>
                    <a:latin typeface="Arial Nova Light" panose="020B0304020202020204" pitchFamily="34" charset="0"/>
                    <a:ea typeface="Source Sans Pro" panose="020B0503030403020204" pitchFamily="34" charset="0"/>
                  </a:rPr>
                  <a:t>1P/Halley</a:t>
                </a:r>
              </a:p>
            </p:txBody>
          </p:sp>
          <p:sp>
            <p:nvSpPr>
              <p:cNvPr id="18" name="TextBox 17">
                <a:extLst>
                  <a:ext uri="{FF2B5EF4-FFF2-40B4-BE49-F238E27FC236}">
                    <a16:creationId xmlns:a16="http://schemas.microsoft.com/office/drawing/2014/main" id="{58AA90F5-90EC-A73B-F1FA-B8E47FC35ADF}"/>
                  </a:ext>
                </a:extLst>
              </p:cNvPr>
              <p:cNvSpPr txBox="1"/>
              <p:nvPr/>
            </p:nvSpPr>
            <p:spPr>
              <a:xfrm>
                <a:off x="954487" y="23272070"/>
                <a:ext cx="2345501" cy="475420"/>
              </a:xfrm>
              <a:prstGeom prst="rect">
                <a:avLst/>
              </a:prstGeom>
              <a:noFill/>
            </p:spPr>
            <p:txBody>
              <a:bodyPr wrap="square" rtlCol="0">
                <a:spAutoFit/>
              </a:bodyPr>
              <a:lstStyle/>
              <a:p>
                <a:r>
                  <a:rPr lang="en-US" sz="2400" i="1" dirty="0">
                    <a:solidFill>
                      <a:schemeClr val="bg1"/>
                    </a:solidFill>
                    <a:latin typeface="Arial Nova Light" panose="020B0304020202020204" pitchFamily="34" charset="0"/>
                    <a:ea typeface="Source Sans Pro" panose="020B0503030403020204" pitchFamily="34" charset="0"/>
                  </a:rPr>
                  <a:t>103P/Hartley 2</a:t>
                </a:r>
              </a:p>
            </p:txBody>
          </p:sp>
          <p:sp>
            <p:nvSpPr>
              <p:cNvPr id="19" name="TextBox 18">
                <a:extLst>
                  <a:ext uri="{FF2B5EF4-FFF2-40B4-BE49-F238E27FC236}">
                    <a16:creationId xmlns:a16="http://schemas.microsoft.com/office/drawing/2014/main" id="{6BB25397-A3F9-6F63-D23F-9B527C5B31C7}"/>
                  </a:ext>
                </a:extLst>
              </p:cNvPr>
              <p:cNvSpPr txBox="1"/>
              <p:nvPr/>
            </p:nvSpPr>
            <p:spPr>
              <a:xfrm>
                <a:off x="4713309" y="19828036"/>
                <a:ext cx="1989356" cy="475420"/>
              </a:xfrm>
              <a:prstGeom prst="rect">
                <a:avLst/>
              </a:prstGeom>
              <a:noFill/>
            </p:spPr>
            <p:txBody>
              <a:bodyPr wrap="square" rtlCol="0">
                <a:spAutoFit/>
              </a:bodyPr>
              <a:lstStyle/>
              <a:p>
                <a:r>
                  <a:rPr lang="en-US" sz="2400" i="1" dirty="0">
                    <a:solidFill>
                      <a:schemeClr val="bg1"/>
                    </a:solidFill>
                    <a:latin typeface="Arial Nova Light" panose="020B0304020202020204" pitchFamily="34" charset="0"/>
                    <a:ea typeface="Source Sans Pro" panose="020B0503030403020204" pitchFamily="34" charset="0"/>
                  </a:rPr>
                  <a:t>19P/</a:t>
                </a:r>
                <a:r>
                  <a:rPr lang="en-US" sz="2400" i="1" dirty="0" err="1">
                    <a:solidFill>
                      <a:schemeClr val="bg1"/>
                    </a:solidFill>
                    <a:latin typeface="Arial Nova Light" panose="020B0304020202020204" pitchFamily="34" charset="0"/>
                    <a:ea typeface="Source Sans Pro" panose="020B0503030403020204" pitchFamily="34" charset="0"/>
                  </a:rPr>
                  <a:t>Borrelly</a:t>
                </a:r>
                <a:endParaRPr lang="en-US" sz="2400" i="1" dirty="0">
                  <a:solidFill>
                    <a:schemeClr val="bg1"/>
                  </a:solidFill>
                  <a:latin typeface="Arial Nova Light" panose="020B0304020202020204" pitchFamily="34" charset="0"/>
                  <a:ea typeface="Source Sans Pro" panose="020B0503030403020204" pitchFamily="34" charset="0"/>
                </a:endParaRPr>
              </a:p>
            </p:txBody>
          </p:sp>
          <p:sp>
            <p:nvSpPr>
              <p:cNvPr id="23" name="TextBox 22">
                <a:extLst>
                  <a:ext uri="{FF2B5EF4-FFF2-40B4-BE49-F238E27FC236}">
                    <a16:creationId xmlns:a16="http://schemas.microsoft.com/office/drawing/2014/main" id="{601F1609-B22C-1ABF-C5C2-44AE0176F153}"/>
                  </a:ext>
                </a:extLst>
              </p:cNvPr>
              <p:cNvSpPr txBox="1"/>
              <p:nvPr/>
            </p:nvSpPr>
            <p:spPr>
              <a:xfrm>
                <a:off x="4713309" y="23272069"/>
                <a:ext cx="1579419" cy="475420"/>
              </a:xfrm>
              <a:prstGeom prst="rect">
                <a:avLst/>
              </a:prstGeom>
              <a:noFill/>
            </p:spPr>
            <p:txBody>
              <a:bodyPr wrap="square" rtlCol="0">
                <a:spAutoFit/>
              </a:bodyPr>
              <a:lstStyle/>
              <a:p>
                <a:r>
                  <a:rPr lang="en-US" sz="2400" i="1" dirty="0">
                    <a:solidFill>
                      <a:schemeClr val="bg1"/>
                    </a:solidFill>
                    <a:latin typeface="Arial Nova Light" panose="020B0304020202020204" pitchFamily="34" charset="0"/>
                    <a:ea typeface="Source Sans Pro" panose="020B0503030403020204" pitchFamily="34" charset="0"/>
                  </a:rPr>
                  <a:t>67P/C-G</a:t>
                </a:r>
              </a:p>
            </p:txBody>
          </p:sp>
          <p:sp>
            <p:nvSpPr>
              <p:cNvPr id="24" name="TextBox 23">
                <a:extLst>
                  <a:ext uri="{FF2B5EF4-FFF2-40B4-BE49-F238E27FC236}">
                    <a16:creationId xmlns:a16="http://schemas.microsoft.com/office/drawing/2014/main" id="{C1B0F0AB-6E8B-FF44-0FEB-61EBB66DEF68}"/>
                  </a:ext>
                </a:extLst>
              </p:cNvPr>
              <p:cNvSpPr txBox="1"/>
              <p:nvPr/>
            </p:nvSpPr>
            <p:spPr>
              <a:xfrm>
                <a:off x="8582815" y="19828036"/>
                <a:ext cx="1989356" cy="475420"/>
              </a:xfrm>
              <a:prstGeom prst="rect">
                <a:avLst/>
              </a:prstGeom>
              <a:noFill/>
            </p:spPr>
            <p:txBody>
              <a:bodyPr wrap="square" rtlCol="0">
                <a:spAutoFit/>
              </a:bodyPr>
              <a:lstStyle/>
              <a:p>
                <a:r>
                  <a:rPr lang="en-US" sz="2400" i="1" dirty="0">
                    <a:solidFill>
                      <a:schemeClr val="bg1"/>
                    </a:solidFill>
                    <a:latin typeface="Arial Nova Light" panose="020B0304020202020204" pitchFamily="34" charset="0"/>
                    <a:ea typeface="Source Sans Pro" panose="020B0503030403020204" pitchFamily="34" charset="0"/>
                  </a:rPr>
                  <a:t>9P/</a:t>
                </a:r>
                <a:r>
                  <a:rPr lang="en-US" sz="2400" i="1" dirty="0" err="1">
                    <a:solidFill>
                      <a:schemeClr val="bg1"/>
                    </a:solidFill>
                    <a:latin typeface="Arial Nova Light" panose="020B0304020202020204" pitchFamily="34" charset="0"/>
                    <a:ea typeface="Source Sans Pro" panose="020B0503030403020204" pitchFamily="34" charset="0"/>
                  </a:rPr>
                  <a:t>Tempel</a:t>
                </a:r>
                <a:r>
                  <a:rPr lang="en-US" sz="2400" i="1" dirty="0">
                    <a:solidFill>
                      <a:schemeClr val="bg1"/>
                    </a:solidFill>
                    <a:latin typeface="Arial Nova Light" panose="020B0304020202020204" pitchFamily="34" charset="0"/>
                    <a:ea typeface="Source Sans Pro" panose="020B0503030403020204" pitchFamily="34" charset="0"/>
                  </a:rPr>
                  <a:t> 1</a:t>
                </a:r>
              </a:p>
            </p:txBody>
          </p:sp>
          <p:sp>
            <p:nvSpPr>
              <p:cNvPr id="27" name="TextBox 26">
                <a:extLst>
                  <a:ext uri="{FF2B5EF4-FFF2-40B4-BE49-F238E27FC236}">
                    <a16:creationId xmlns:a16="http://schemas.microsoft.com/office/drawing/2014/main" id="{954C2B64-CDE2-FE65-6D52-0C8BEC84A19F}"/>
                  </a:ext>
                </a:extLst>
              </p:cNvPr>
              <p:cNvSpPr txBox="1"/>
              <p:nvPr/>
            </p:nvSpPr>
            <p:spPr>
              <a:xfrm>
                <a:off x="8543708" y="23272069"/>
                <a:ext cx="1775139" cy="475420"/>
              </a:xfrm>
              <a:prstGeom prst="rect">
                <a:avLst/>
              </a:prstGeom>
              <a:noFill/>
            </p:spPr>
            <p:txBody>
              <a:bodyPr wrap="square" rtlCol="0">
                <a:spAutoFit/>
              </a:bodyPr>
              <a:lstStyle/>
              <a:p>
                <a:r>
                  <a:rPr lang="en-US" sz="2400" i="1" dirty="0">
                    <a:solidFill>
                      <a:schemeClr val="bg1"/>
                    </a:solidFill>
                    <a:latin typeface="Arial Nova Light" panose="020B0304020202020204" pitchFamily="34" charset="0"/>
                    <a:ea typeface="Source Sans Pro" panose="020B0503030403020204" pitchFamily="34" charset="0"/>
                  </a:rPr>
                  <a:t>81P/Wild 2</a:t>
                </a:r>
              </a:p>
            </p:txBody>
          </p:sp>
        </p:grpSp>
      </p:grpSp>
      <p:sp>
        <p:nvSpPr>
          <p:cNvPr id="11" name="Content Placeholder 4">
            <a:extLst>
              <a:ext uri="{FF2B5EF4-FFF2-40B4-BE49-F238E27FC236}">
                <a16:creationId xmlns:a16="http://schemas.microsoft.com/office/drawing/2014/main" id="{A89A7EA2-2B27-DF37-2C36-C1A948A60D2C}"/>
              </a:ext>
            </a:extLst>
          </p:cNvPr>
          <p:cNvSpPr txBox="1">
            <a:spLocks/>
          </p:cNvSpPr>
          <p:nvPr/>
        </p:nvSpPr>
        <p:spPr>
          <a:xfrm>
            <a:off x="1051130" y="23141961"/>
            <a:ext cx="10875329" cy="1468006"/>
          </a:xfrm>
          <a:prstGeom prst="roundRect">
            <a:avLst>
              <a:gd name="adj" fmla="val 16216"/>
            </a:avLst>
          </a:prstGeom>
          <a:noFill/>
          <a:ln w="38100">
            <a:noFill/>
          </a:ln>
        </p:spPr>
        <p:txBody>
          <a:bodyPr vert="horz" lIns="183036" tIns="91518" rIns="183036" bIns="91518" rtlCol="0">
            <a:normAutofit lnSpcReduction="1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2800" b="1" dirty="0">
                <a:latin typeface="Arial Nova Light" panose="020B0304020202020204" pitchFamily="34" charset="0"/>
                <a:ea typeface="Source Sans Pro" panose="020B0503030403020204" pitchFamily="34" charset="0"/>
                <a:cs typeface="Verdana" panose="020B0604030504040204" pitchFamily="34" charset="0"/>
              </a:rPr>
              <a:t>Figure 1.* </a:t>
            </a:r>
            <a:r>
              <a:rPr lang="en-US" sz="2800" dirty="0">
                <a:latin typeface="Arial Nova Light" panose="020B0304020202020204" pitchFamily="34" charset="0"/>
                <a:ea typeface="Source Sans Pro" panose="020B0503030403020204" pitchFamily="34" charset="0"/>
                <a:cs typeface="Verdana" panose="020B0604030504040204" pitchFamily="34" charset="0"/>
              </a:rPr>
              <a:t>The six comets imaged by spacecraft. Four of these comets (1P, 19P, 103P and 67P) have a bilobed shape.</a:t>
            </a:r>
            <a:endParaRPr lang="en-GB" sz="2800" dirty="0">
              <a:latin typeface="Arial Nova Light" panose="020B0304020202020204" pitchFamily="34" charset="0"/>
              <a:ea typeface="Source Sans Pro" panose="020B0503030403020204" pitchFamily="34" charset="0"/>
              <a:cs typeface="Verdana" panose="020B0604030504040204" pitchFamily="34" charset="0"/>
            </a:endParaRPr>
          </a:p>
        </p:txBody>
      </p:sp>
      <p:sp>
        <p:nvSpPr>
          <p:cNvPr id="46" name="Content Placeholder 4">
            <a:extLst>
              <a:ext uri="{FF2B5EF4-FFF2-40B4-BE49-F238E27FC236}">
                <a16:creationId xmlns:a16="http://schemas.microsoft.com/office/drawing/2014/main" id="{66A283B5-AD2E-F64C-8930-6EB733C0062F}"/>
              </a:ext>
            </a:extLst>
          </p:cNvPr>
          <p:cNvSpPr txBox="1">
            <a:spLocks/>
          </p:cNvSpPr>
          <p:nvPr/>
        </p:nvSpPr>
        <p:spPr>
          <a:xfrm>
            <a:off x="908683" y="24751839"/>
            <a:ext cx="10006023" cy="1755759"/>
          </a:xfrm>
          <a:prstGeom prst="roundRect">
            <a:avLst>
              <a:gd name="adj" fmla="val 0"/>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00000"/>
              </a:lnSpc>
              <a:spcBef>
                <a:spcPts val="811"/>
              </a:spcBef>
              <a:buNone/>
            </a:pPr>
            <a:endParaRPr lang="en-US" sz="2400" baseline="300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a:p>
            <a:pPr marL="0" indent="0">
              <a:lnSpc>
                <a:spcPts val="2880"/>
              </a:lnSpc>
              <a:spcBef>
                <a:spcPts val="0"/>
              </a:spcBef>
              <a:buNone/>
            </a:pPr>
            <a:r>
              <a:rPr lang="en-US" sz="2400" baseline="300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1</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Institute for Astronomy, University of Edinburgh</a:t>
            </a:r>
          </a:p>
          <a:p>
            <a:pPr marL="0" indent="0">
              <a:lnSpc>
                <a:spcPts val="2880"/>
              </a:lnSpc>
              <a:spcBef>
                <a:spcPts val="0"/>
              </a:spcBef>
              <a:buNone/>
            </a:pPr>
            <a:r>
              <a:rPr lang="en-US" sz="2400" baseline="300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2</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European Southern Observatory, Garching </a:t>
            </a:r>
          </a:p>
          <a:p>
            <a:pPr marL="0" indent="0">
              <a:lnSpc>
                <a:spcPts val="2880"/>
              </a:lnSpc>
              <a:spcBef>
                <a:spcPts val="0"/>
              </a:spcBef>
              <a:buNone/>
            </a:pPr>
            <a:r>
              <a:rPr lang="en-US" sz="2400" baseline="300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3</a:t>
            </a:r>
            <a:r>
              <a:rPr lang="en-GB" sz="2400" u="none" strike="noStrike" dirty="0">
                <a:solidFill>
                  <a:schemeClr val="tx1">
                    <a:lumMod val="85000"/>
                    <a:lumOff val="15000"/>
                  </a:schemeClr>
                </a:solidFill>
                <a:effectLst/>
                <a:latin typeface="Arial Nova Light" panose="020B0304020202020204" pitchFamily="34" charset="0"/>
                <a:ea typeface="Source Sans Pro" panose="020B0503030403020204" pitchFamily="34" charset="0"/>
              </a:rPr>
              <a:t>Institute of Astronomy and National Astronomical Observatory, </a:t>
            </a:r>
            <a:r>
              <a:rPr lang="en-US" sz="2400" dirty="0">
                <a:solidFill>
                  <a:schemeClr val="tx1">
                    <a:lumMod val="85000"/>
                    <a:lumOff val="15000"/>
                  </a:schemeClr>
                </a:solidFill>
                <a:latin typeface="Arial Nova Light" panose="020B0304020202020204" pitchFamily="34" charset="0"/>
                <a:ea typeface="Source Sans Pro" panose="020B0503030403020204" pitchFamily="34" charset="0"/>
                <a:cs typeface="Verdana" panose="020B0604030504040204" pitchFamily="34" charset="0"/>
              </a:rPr>
              <a:t>Bulgarian Academy of Sciences </a:t>
            </a:r>
          </a:p>
          <a:p>
            <a:pPr marL="0" indent="0">
              <a:lnSpc>
                <a:spcPct val="100000"/>
              </a:lnSpc>
              <a:buNone/>
            </a:pPr>
            <a:endParaRPr lang="en-US" sz="24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25" name="Group 24">
            <a:extLst>
              <a:ext uri="{FF2B5EF4-FFF2-40B4-BE49-F238E27FC236}">
                <a16:creationId xmlns:a16="http://schemas.microsoft.com/office/drawing/2014/main" id="{67421791-E01C-6F40-AF46-DBD6B35A8F98}"/>
              </a:ext>
            </a:extLst>
          </p:cNvPr>
          <p:cNvGrpSpPr/>
          <p:nvPr/>
        </p:nvGrpSpPr>
        <p:grpSpPr>
          <a:xfrm>
            <a:off x="1725110" y="26915173"/>
            <a:ext cx="3340803" cy="2747549"/>
            <a:chOff x="7254365" y="25088696"/>
            <a:chExt cx="3326524" cy="2686225"/>
          </a:xfrm>
        </p:grpSpPr>
        <p:sp>
          <p:nvSpPr>
            <p:cNvPr id="53" name="Content Placeholder 4">
              <a:extLst>
                <a:ext uri="{FF2B5EF4-FFF2-40B4-BE49-F238E27FC236}">
                  <a16:creationId xmlns:a16="http://schemas.microsoft.com/office/drawing/2014/main" id="{C4A67A97-E389-4DC6-15D3-C818DA02F73E}"/>
                </a:ext>
              </a:extLst>
            </p:cNvPr>
            <p:cNvSpPr txBox="1">
              <a:spLocks/>
            </p:cNvSpPr>
            <p:nvPr/>
          </p:nvSpPr>
          <p:spPr>
            <a:xfrm>
              <a:off x="7254365" y="25088696"/>
              <a:ext cx="3326524" cy="2686225"/>
            </a:xfrm>
            <a:prstGeom prst="roundRect">
              <a:avLst>
                <a:gd name="adj" fmla="val 6957"/>
              </a:avLst>
            </a:prstGeom>
            <a:solidFill>
              <a:schemeClr val="bg1"/>
            </a:solidFill>
            <a:ln w="28575">
              <a:solidFill>
                <a:schemeClr val="tx1"/>
              </a:solid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400" dirty="0">
                  <a:latin typeface="Arial Nova Light" panose="020B0304020202020204" pitchFamily="34" charset="0"/>
                  <a:ea typeface="Source Sans Pro" panose="020B0503030403020204" pitchFamily="34" charset="0"/>
                  <a:cs typeface="Biome" panose="020B0604020202020204" pitchFamily="34" charset="0"/>
                </a:rPr>
                <a:t>View this poster online:</a:t>
              </a:r>
            </a:p>
            <a:p>
              <a:pPr marL="0" indent="0" algn="ctr">
                <a:lnSpc>
                  <a:spcPct val="150000"/>
                </a:lnSpc>
                <a:spcBef>
                  <a:spcPts val="0"/>
                </a:spcBef>
                <a:buFont typeface="Arial" panose="020B0604020202020204" pitchFamily="34" charset="0"/>
                <a:buNone/>
              </a:pP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pic>
          <p:nvPicPr>
            <p:cNvPr id="50" name="Picture 49" descr="Qr code&#10;&#10;Description automatically generated">
              <a:extLst>
                <a:ext uri="{FF2B5EF4-FFF2-40B4-BE49-F238E27FC236}">
                  <a16:creationId xmlns:a16="http://schemas.microsoft.com/office/drawing/2014/main" id="{7E37FDEA-788A-8A91-7074-8F4FD9BC36A8}"/>
                </a:ext>
              </a:extLst>
            </p:cNvPr>
            <p:cNvPicPr>
              <a:picLocks noChangeAspect="1"/>
            </p:cNvPicPr>
            <p:nvPr/>
          </p:nvPicPr>
          <p:blipFill rotWithShape="1">
            <a:blip r:embed="rId6"/>
            <a:srcRect l="803" t="4607" r="3470" b="3566"/>
            <a:stretch/>
          </p:blipFill>
          <p:spPr>
            <a:xfrm>
              <a:off x="7906749" y="25589708"/>
              <a:ext cx="2021756" cy="1991983"/>
            </a:xfrm>
            <a:prstGeom prst="rect">
              <a:avLst/>
            </a:prstGeom>
            <a:solidFill>
              <a:schemeClr val="bg1"/>
            </a:solidFill>
          </p:spPr>
        </p:pic>
      </p:grpSp>
      <p:grpSp>
        <p:nvGrpSpPr>
          <p:cNvPr id="2" name="Group 1">
            <a:extLst>
              <a:ext uri="{FF2B5EF4-FFF2-40B4-BE49-F238E27FC236}">
                <a16:creationId xmlns:a16="http://schemas.microsoft.com/office/drawing/2014/main" id="{B8D2C6BC-DA61-3D6F-1562-D6A6C9EC15C8}"/>
              </a:ext>
            </a:extLst>
          </p:cNvPr>
          <p:cNvGrpSpPr/>
          <p:nvPr/>
        </p:nvGrpSpPr>
        <p:grpSpPr>
          <a:xfrm>
            <a:off x="5643585" y="26942883"/>
            <a:ext cx="5729021" cy="2640714"/>
            <a:chOff x="1117007" y="25894450"/>
            <a:chExt cx="5729021" cy="2640714"/>
          </a:xfrm>
          <a:solidFill>
            <a:srgbClr val="987284">
              <a:alpha val="60000"/>
            </a:srgbClr>
          </a:solidFill>
        </p:grpSpPr>
        <p:sp>
          <p:nvSpPr>
            <p:cNvPr id="31" name="Content Placeholder 4">
              <a:extLst>
                <a:ext uri="{FF2B5EF4-FFF2-40B4-BE49-F238E27FC236}">
                  <a16:creationId xmlns:a16="http://schemas.microsoft.com/office/drawing/2014/main" id="{C6F06A8D-8D89-5E04-28E8-4BC5E3DEFB2F}"/>
                </a:ext>
              </a:extLst>
            </p:cNvPr>
            <p:cNvSpPr txBox="1">
              <a:spLocks/>
            </p:cNvSpPr>
            <p:nvPr/>
          </p:nvSpPr>
          <p:spPr>
            <a:xfrm>
              <a:off x="1117007" y="25894450"/>
              <a:ext cx="5729021" cy="2640714"/>
            </a:xfrm>
            <a:prstGeom prst="roundRect">
              <a:avLst>
                <a:gd name="adj" fmla="val 6983"/>
              </a:avLst>
            </a:prstGeom>
            <a:solidFill>
              <a:srgbClr val="8C74C2">
                <a:alpha val="51368"/>
              </a:srgbClr>
            </a:solidFill>
            <a:ln w="28575">
              <a:solidFill>
                <a:schemeClr val="tx1"/>
              </a:solid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sp>
          <p:nvSpPr>
            <p:cNvPr id="30" name="TextBox 29">
              <a:extLst>
                <a:ext uri="{FF2B5EF4-FFF2-40B4-BE49-F238E27FC236}">
                  <a16:creationId xmlns:a16="http://schemas.microsoft.com/office/drawing/2014/main" id="{B1DD766C-A5CE-EBE2-F2AC-5E37CC895438}"/>
                </a:ext>
              </a:extLst>
            </p:cNvPr>
            <p:cNvSpPr txBox="1"/>
            <p:nvPr/>
          </p:nvSpPr>
          <p:spPr>
            <a:xfrm>
              <a:off x="1197266" y="26063810"/>
              <a:ext cx="4058476" cy="2239331"/>
            </a:xfrm>
            <a:prstGeom prst="rect">
              <a:avLst/>
            </a:prstGeom>
            <a:noFill/>
          </p:spPr>
          <p:txBody>
            <a:bodyPr wrap="square">
              <a:spAutoFit/>
            </a:bodyPr>
            <a:lstStyle/>
            <a:p>
              <a:pPr marL="0" indent="0" algn="ctr">
                <a:lnSpc>
                  <a:spcPct val="150000"/>
                </a:lnSpc>
                <a:spcBef>
                  <a:spcPts val="0"/>
                </a:spcBef>
                <a:buFont typeface="Arial" panose="020B0604020202020204" pitchFamily="34" charset="0"/>
                <a:buNone/>
              </a:pPr>
              <a:r>
                <a:rPr lang="en-US" sz="2400" b="1" dirty="0">
                  <a:latin typeface="Arial Nova Light" panose="020B0304020202020204" pitchFamily="34" charset="0"/>
                  <a:ea typeface="Source Sans Pro" panose="020B0503030403020204" pitchFamily="34" charset="0"/>
                  <a:cs typeface="Biome" panose="020B0604020202020204" pitchFamily="34" charset="0"/>
                </a:rPr>
                <a:t>Get in touch!</a:t>
              </a:r>
            </a:p>
            <a:p>
              <a:pPr marL="0" indent="0">
                <a:lnSpc>
                  <a:spcPct val="150000"/>
                </a:lnSpc>
                <a:spcBef>
                  <a:spcPts val="0"/>
                </a:spcBef>
                <a:buFont typeface="Arial" panose="020B0604020202020204" pitchFamily="34" charset="0"/>
                <a:buNone/>
              </a:pPr>
              <a:r>
                <a:rPr lang="en-US" sz="2400" b="1" dirty="0">
                  <a:latin typeface="Arial Nova Light" panose="020B0304020202020204" pitchFamily="34" charset="0"/>
                  <a:ea typeface="Source Sans Pro" panose="020B0503030403020204" pitchFamily="34" charset="0"/>
                  <a:cs typeface="Biome" panose="020B0604020202020204" pitchFamily="34" charset="0"/>
                </a:rPr>
                <a:t>Email: </a:t>
              </a:r>
              <a:r>
                <a:rPr lang="en-US" sz="2400" dirty="0">
                  <a:latin typeface="Arial Nova Light" panose="020B0304020202020204" pitchFamily="34" charset="0"/>
                  <a:ea typeface="Source Sans Pro" panose="020B0503030403020204" pitchFamily="34" charset="0"/>
                  <a:cs typeface="Biome" panose="020B0604020202020204" pitchFamily="34" charset="0"/>
                </a:rPr>
                <a:t>a.donaldson@ed.ac.uk</a:t>
              </a:r>
            </a:p>
            <a:p>
              <a:pPr marL="0" indent="0">
                <a:lnSpc>
                  <a:spcPct val="150000"/>
                </a:lnSpc>
                <a:spcBef>
                  <a:spcPts val="0"/>
                </a:spcBef>
                <a:buFont typeface="Arial" panose="020B0604020202020204" pitchFamily="34" charset="0"/>
                <a:buNone/>
              </a:pPr>
              <a:r>
                <a:rPr lang="en-US" sz="2400" b="1" dirty="0">
                  <a:latin typeface="Arial Nova Light" panose="020B0304020202020204" pitchFamily="34" charset="0"/>
                  <a:ea typeface="Source Sans Pro" panose="020B0503030403020204" pitchFamily="34" charset="0"/>
                  <a:cs typeface="Biome" panose="020B0604020202020204" pitchFamily="34" charset="0"/>
                </a:rPr>
                <a:t>Twitter: </a:t>
              </a:r>
              <a:r>
                <a:rPr lang="en-US" sz="2400" dirty="0">
                  <a:latin typeface="Arial Nova Light" panose="020B0304020202020204" pitchFamily="34" charset="0"/>
                  <a:ea typeface="Source Sans Pro" panose="020B0503030403020204" pitchFamily="34" charset="0"/>
                  <a:cs typeface="Biome" panose="020B0604020202020204" pitchFamily="34" charset="0"/>
                </a:rPr>
                <a:t>@_</a:t>
              </a:r>
              <a:r>
                <a:rPr lang="en-US" sz="2400" dirty="0" err="1">
                  <a:latin typeface="Arial Nova Light" panose="020B0304020202020204" pitchFamily="34" charset="0"/>
                  <a:ea typeface="Source Sans Pro" panose="020B0503030403020204" pitchFamily="34" charset="0"/>
                  <a:cs typeface="Biome" panose="020B0604020202020204" pitchFamily="34" charset="0"/>
                </a:rPr>
                <a:t>abbiedonaldson</a:t>
              </a:r>
              <a:endParaRPr lang="en-US" sz="2400" dirty="0">
                <a:latin typeface="Arial Nova Light" panose="020B0304020202020204" pitchFamily="34" charset="0"/>
                <a:ea typeface="Source Sans Pro" panose="020B0503030403020204" pitchFamily="34" charset="0"/>
                <a:cs typeface="Biome" panose="020B0604020202020204" pitchFamily="34" charset="0"/>
              </a:endParaRPr>
            </a:p>
            <a:p>
              <a:pPr marL="0" indent="0">
                <a:lnSpc>
                  <a:spcPct val="150000"/>
                </a:lnSpc>
                <a:spcBef>
                  <a:spcPts val="0"/>
                </a:spcBef>
                <a:buFont typeface="Arial" panose="020B0604020202020204" pitchFamily="34" charset="0"/>
                <a:buNone/>
              </a:pPr>
              <a:r>
                <a:rPr lang="en-US" sz="2400" b="1" dirty="0" err="1">
                  <a:latin typeface="Arial Nova Light" panose="020B0304020202020204" pitchFamily="34" charset="0"/>
                  <a:ea typeface="Source Sans Pro" panose="020B0503030403020204" pitchFamily="34" charset="0"/>
                  <a:cs typeface="Biome" panose="020B0604020202020204" pitchFamily="34" charset="0"/>
                </a:rPr>
                <a:t>Github</a:t>
              </a:r>
              <a:r>
                <a:rPr lang="en-US" sz="2400" b="1" dirty="0">
                  <a:latin typeface="Arial Nova Light" panose="020B0304020202020204" pitchFamily="34" charset="0"/>
                  <a:ea typeface="Source Sans Pro" panose="020B0503030403020204" pitchFamily="34" charset="0"/>
                  <a:cs typeface="Biome" panose="020B0604020202020204" pitchFamily="34" charset="0"/>
                </a:rPr>
                <a:t>: </a:t>
              </a:r>
              <a:r>
                <a:rPr lang="en-US" sz="2400" dirty="0">
                  <a:latin typeface="Arial Nova Light" panose="020B0304020202020204" pitchFamily="34" charset="0"/>
                  <a:ea typeface="Source Sans Pro" panose="020B0503030403020204" pitchFamily="34" charset="0"/>
                  <a:cs typeface="Biome" panose="020B0604020202020204" pitchFamily="34" charset="0"/>
                </a:rPr>
                <a:t>@ald20</a:t>
              </a:r>
            </a:p>
          </p:txBody>
        </p:sp>
        <p:pic>
          <p:nvPicPr>
            <p:cNvPr id="55" name="Picture 54" descr="A close-up of a person smiling&#10;&#10;Description automatically generated">
              <a:extLst>
                <a:ext uri="{FF2B5EF4-FFF2-40B4-BE49-F238E27FC236}">
                  <a16:creationId xmlns:a16="http://schemas.microsoft.com/office/drawing/2014/main" id="{66147346-A91D-3A36-13ED-1599F82F7A8A}"/>
                </a:ext>
              </a:extLst>
            </p:cNvPr>
            <p:cNvPicPr>
              <a:picLocks noChangeAspect="1"/>
            </p:cNvPicPr>
            <p:nvPr/>
          </p:nvPicPr>
          <p:blipFill>
            <a:blip r:embed="rId7">
              <a:alphaModFix/>
              <a:extLst>
                <a:ext uri="{BEBA8EAE-BF5A-486C-A8C5-ECC9F3942E4B}">
                  <a14:imgProps xmlns:a14="http://schemas.microsoft.com/office/drawing/2010/main">
                    <a14:imgLayer r:embed="rId8">
                      <a14:imgEffect>
                        <a14:sharpenSoften amount="-25000"/>
                      </a14:imgEffect>
                      <a14:imgEffect>
                        <a14:colorTemperature colorTemp="7200"/>
                      </a14:imgEffect>
                    </a14:imgLayer>
                  </a14:imgProps>
                </a:ext>
              </a:extLst>
            </a:blip>
            <a:stretch>
              <a:fillRect/>
            </a:stretch>
          </p:blipFill>
          <p:spPr>
            <a:xfrm>
              <a:off x="5255742" y="26379720"/>
              <a:ext cx="1311471" cy="1607512"/>
            </a:xfrm>
            <a:prstGeom prst="rect">
              <a:avLst/>
            </a:prstGeom>
            <a:grpFill/>
            <a:ln w="3175">
              <a:solidFill>
                <a:schemeClr val="tx1"/>
              </a:solidFill>
            </a:ln>
          </p:spPr>
        </p:pic>
      </p:grpSp>
      <p:pic>
        <p:nvPicPr>
          <p:cNvPr id="9" name="Picture 6">
            <a:extLst>
              <a:ext uri="{FF2B5EF4-FFF2-40B4-BE49-F238E27FC236}">
                <a16:creationId xmlns:a16="http://schemas.microsoft.com/office/drawing/2014/main" id="{EF7B0500-0A42-F913-8FB7-522E228CB8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340" y="1537417"/>
            <a:ext cx="6397899" cy="15244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TFC Logo new — FREYA">
            <a:extLst>
              <a:ext uri="{FF2B5EF4-FFF2-40B4-BE49-F238E27FC236}">
                <a16:creationId xmlns:a16="http://schemas.microsoft.com/office/drawing/2014/main" id="{F22C77BA-7416-7C4F-2A37-042C328486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242748" y="1559915"/>
            <a:ext cx="5879159" cy="150806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9949FB80-96A1-F2DB-5C79-10031EE26114}"/>
              </a:ext>
            </a:extLst>
          </p:cNvPr>
          <p:cNvPicPr>
            <a:picLocks noChangeAspect="1"/>
          </p:cNvPicPr>
          <p:nvPr/>
        </p:nvPicPr>
        <p:blipFill rotWithShape="1">
          <a:blip r:embed="rId11"/>
          <a:srcRect l="6707" t="19886" r="9084" b="20474"/>
          <a:stretch/>
        </p:blipFill>
        <p:spPr>
          <a:xfrm>
            <a:off x="24908917" y="12657114"/>
            <a:ext cx="8091129" cy="6000373"/>
          </a:xfrm>
          <a:prstGeom prst="rect">
            <a:avLst/>
          </a:prstGeom>
        </p:spPr>
      </p:pic>
      <p:pic>
        <p:nvPicPr>
          <p:cNvPr id="52" name="Picture 51">
            <a:extLst>
              <a:ext uri="{FF2B5EF4-FFF2-40B4-BE49-F238E27FC236}">
                <a16:creationId xmlns:a16="http://schemas.microsoft.com/office/drawing/2014/main" id="{EFE27B72-B990-5372-A262-1638DF4057C0}"/>
              </a:ext>
            </a:extLst>
          </p:cNvPr>
          <p:cNvPicPr>
            <a:picLocks noChangeAspect="1"/>
          </p:cNvPicPr>
          <p:nvPr/>
        </p:nvPicPr>
        <p:blipFill rotWithShape="1">
          <a:blip r:embed="rId12"/>
          <a:srcRect l="33539" t="6654" r="33884" b="7263"/>
          <a:stretch/>
        </p:blipFill>
        <p:spPr>
          <a:xfrm>
            <a:off x="13688998" y="6227688"/>
            <a:ext cx="9702718" cy="14422049"/>
          </a:xfrm>
          <a:prstGeom prst="rect">
            <a:avLst/>
          </a:prstGeom>
        </p:spPr>
      </p:pic>
      <p:sp>
        <p:nvSpPr>
          <p:cNvPr id="45" name="Content Placeholder 4">
            <a:extLst>
              <a:ext uri="{FF2B5EF4-FFF2-40B4-BE49-F238E27FC236}">
                <a16:creationId xmlns:a16="http://schemas.microsoft.com/office/drawing/2014/main" id="{24C7483B-438C-8129-B94E-CE27BE3043B0}"/>
              </a:ext>
            </a:extLst>
          </p:cNvPr>
          <p:cNvSpPr txBox="1">
            <a:spLocks/>
          </p:cNvSpPr>
          <p:nvPr/>
        </p:nvSpPr>
        <p:spPr>
          <a:xfrm>
            <a:off x="22229774" y="20066165"/>
            <a:ext cx="1921629" cy="717532"/>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Arial Nova Light" panose="020B0304020202020204" pitchFamily="34" charset="0"/>
                <a:ea typeface="Source Sans Pro" panose="020B0503030403020204" pitchFamily="34" charset="0"/>
                <a:cs typeface="Verdana" panose="020B0604030504040204" pitchFamily="34" charset="0"/>
              </a:rPr>
              <a:t>Figure 2.</a:t>
            </a:r>
            <a:endParaRPr lang="en-US" sz="2800" b="1" dirty="0">
              <a:latin typeface="Arial Nova Light" panose="020B0304020202020204" pitchFamily="34" charset="0"/>
              <a:ea typeface="Source Sans Pro" panose="020B0503030403020204" pitchFamily="34" charset="0"/>
              <a:cs typeface="Verdana" panose="020B0604030504040204" pitchFamily="34" charset="0"/>
            </a:endParaRPr>
          </a:p>
        </p:txBody>
      </p:sp>
      <p:sp>
        <p:nvSpPr>
          <p:cNvPr id="37" name="Content Placeholder 4">
            <a:extLst>
              <a:ext uri="{FF2B5EF4-FFF2-40B4-BE49-F238E27FC236}">
                <a16:creationId xmlns:a16="http://schemas.microsoft.com/office/drawing/2014/main" id="{FC45DA62-A009-6398-BCE1-092050B10967}"/>
              </a:ext>
            </a:extLst>
          </p:cNvPr>
          <p:cNvSpPr txBox="1">
            <a:spLocks/>
          </p:cNvSpPr>
          <p:nvPr/>
        </p:nvSpPr>
        <p:spPr>
          <a:xfrm>
            <a:off x="33772338" y="18507803"/>
            <a:ext cx="8142430" cy="1972546"/>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400" b="1" dirty="0">
                <a:latin typeface="Arial Nova Light" panose="020B0304020202020204" pitchFamily="34" charset="0"/>
                <a:ea typeface="Source Sans Pro" panose="020B0503030403020204" pitchFamily="34" charset="0"/>
                <a:cs typeface="Verdana" panose="020B0604030504040204" pitchFamily="34" charset="0"/>
              </a:rPr>
              <a:t>Figure 5.</a:t>
            </a:r>
            <a:r>
              <a:rPr lang="en-US" sz="2400" b="1"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 </a:t>
            </a:r>
            <a:r>
              <a:rPr lang="en-US" sz="2400" dirty="0">
                <a:solidFill>
                  <a:schemeClr val="bg2">
                    <a:lumMod val="10000"/>
                  </a:schemeClr>
                </a:solidFill>
                <a:latin typeface="Arial Nova Light" panose="020B0304020202020204" pitchFamily="34" charset="0"/>
                <a:ea typeface="Source Sans Pro" panose="020B0503030403020204" pitchFamily="34" charset="0"/>
                <a:cs typeface="Calibri" panose="020F0502020204030204" pitchFamily="34" charset="0"/>
              </a:rPr>
              <a:t>Best-fit convex shape model of 162P, viewed along three orthogonal directions. The model z-axis is aligned with its axis of rotation, as defined by the best fit pole coordinates in Figure 4. </a:t>
            </a:r>
            <a:endParaRPr lang="en-US" sz="2400" dirty="0">
              <a:latin typeface="Arial Nova Light" panose="020B0304020202020204" pitchFamily="34" charset="0"/>
              <a:ea typeface="Source Sans Pro" panose="020B0503030403020204" pitchFamily="34" charset="0"/>
              <a:cs typeface="Verdana" panose="020B0604030504040204" pitchFamily="34" charset="0"/>
            </a:endParaRPr>
          </a:p>
        </p:txBody>
      </p:sp>
      <p:pic>
        <p:nvPicPr>
          <p:cNvPr id="1024" name="Picture 1023" descr="Diagram, application&#10;&#10;Description automatically generated">
            <a:extLst>
              <a:ext uri="{FF2B5EF4-FFF2-40B4-BE49-F238E27FC236}">
                <a16:creationId xmlns:a16="http://schemas.microsoft.com/office/drawing/2014/main" id="{E1FD2B21-3F98-7632-37CD-378FB0E90A2C}"/>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contrast="-40000"/>
                    </a14:imgEffect>
                  </a14:imgLayer>
                </a14:imgProps>
              </a:ext>
            </a:extLst>
          </a:blip>
          <a:srcRect l="49107" t="82540" r="45938" b="10445"/>
          <a:stretch/>
        </p:blipFill>
        <p:spPr>
          <a:xfrm>
            <a:off x="17904678" y="18261031"/>
            <a:ext cx="1816998" cy="1511161"/>
          </a:xfrm>
          <a:prstGeom prst="rect">
            <a:avLst/>
          </a:prstGeom>
          <a:solidFill>
            <a:srgbClr val="D6D9D2"/>
          </a:solidFill>
          <a:ln>
            <a:noFill/>
          </a:ln>
        </p:spPr>
      </p:pic>
      <p:pic>
        <p:nvPicPr>
          <p:cNvPr id="1025" name="Picture 1024" descr="Diagram, application&#10;&#10;Description automatically generated">
            <a:extLst>
              <a:ext uri="{FF2B5EF4-FFF2-40B4-BE49-F238E27FC236}">
                <a16:creationId xmlns:a16="http://schemas.microsoft.com/office/drawing/2014/main" id="{E34BFEEF-E30E-9E81-6A23-9069DE4ECB64}"/>
              </a:ext>
            </a:extLst>
          </p:cNvPr>
          <p:cNvPicPr>
            <a:picLocks noChangeAspect="1"/>
          </p:cNvPicPr>
          <p:nvPr/>
        </p:nvPicPr>
        <p:blipFill rotWithShape="1">
          <a:blip r:embed="rId13">
            <a:extLst>
              <a:ext uri="{BEBA8EAE-BF5A-486C-A8C5-ECC9F3942E4B}">
                <a14:imgProps xmlns:a14="http://schemas.microsoft.com/office/drawing/2010/main">
                  <a14:imgLayer r:embed="rId15">
                    <a14:imgEffect>
                      <a14:brightnessContrast contrast="-40000"/>
                    </a14:imgEffect>
                  </a14:imgLayer>
                </a14:imgProps>
              </a:ext>
            </a:extLst>
          </a:blip>
          <a:srcRect l="55301" t="30451" r="41322" b="58584"/>
          <a:stretch/>
        </p:blipFill>
        <p:spPr>
          <a:xfrm>
            <a:off x="20013889" y="8890687"/>
            <a:ext cx="1132753" cy="2161310"/>
          </a:xfrm>
          <a:prstGeom prst="rect">
            <a:avLst/>
          </a:prstGeom>
          <a:solidFill>
            <a:srgbClr val="D6D9D2"/>
          </a:solidFill>
          <a:ln>
            <a:noFill/>
          </a:ln>
        </p:spPr>
      </p:pic>
      <p:pic>
        <p:nvPicPr>
          <p:cNvPr id="1026" name="Picture 1025" descr="Diagram, application&#10;&#10;Description automatically generated">
            <a:extLst>
              <a:ext uri="{FF2B5EF4-FFF2-40B4-BE49-F238E27FC236}">
                <a16:creationId xmlns:a16="http://schemas.microsoft.com/office/drawing/2014/main" id="{2A65D5ED-4DDC-519A-0E2A-16E142AC9899}"/>
              </a:ext>
            </a:extLst>
          </p:cNvPr>
          <p:cNvPicPr>
            <a:picLocks noChangeAspect="1"/>
          </p:cNvPicPr>
          <p:nvPr/>
        </p:nvPicPr>
        <p:blipFill rotWithShape="1">
          <a:blip r:embed="rId13">
            <a:extLst>
              <a:ext uri="{BEBA8EAE-BF5A-486C-A8C5-ECC9F3942E4B}">
                <a14:imgProps xmlns:a14="http://schemas.microsoft.com/office/drawing/2010/main">
                  <a14:imgLayer r:embed="rId16">
                    <a14:imgEffect>
                      <a14:brightnessContrast contrast="-40000"/>
                    </a14:imgEffect>
                  </a14:imgLayer>
                </a14:imgProps>
              </a:ext>
            </a:extLst>
          </a:blip>
          <a:srcRect l="40862" t="57810" r="55586" b="32490"/>
          <a:stretch/>
        </p:blipFill>
        <p:spPr>
          <a:xfrm>
            <a:off x="14739285" y="13750133"/>
            <a:ext cx="1191492" cy="1911928"/>
          </a:xfrm>
          <a:prstGeom prst="rect">
            <a:avLst/>
          </a:prstGeom>
          <a:solidFill>
            <a:srgbClr val="D6D9D2"/>
          </a:solidFill>
          <a:ln>
            <a:noFill/>
          </a:ln>
        </p:spPr>
      </p:pic>
    </p:spTree>
    <p:extLst>
      <p:ext uri="{BB962C8B-B14F-4D97-AF65-F5344CB8AC3E}">
        <p14:creationId xmlns:p14="http://schemas.microsoft.com/office/powerpoint/2010/main" val="2348221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CCDFC"/>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AC320B-0B83-A244-94E1-67C19F562775}"/>
              </a:ext>
            </a:extLst>
          </p:cNvPr>
          <p:cNvSpPr>
            <a:spLocks noGrp="1"/>
          </p:cNvSpPr>
          <p:nvPr>
            <p:ph type="title"/>
          </p:nvPr>
        </p:nvSpPr>
        <p:spPr>
          <a:xfrm>
            <a:off x="6617095" y="48132"/>
            <a:ext cx="30322591" cy="3892094"/>
          </a:xfrm>
          <a:noFill/>
          <a:ln w="28575">
            <a:noFill/>
          </a:ln>
        </p:spPr>
        <p:txBody>
          <a:bodyPr>
            <a:noAutofit/>
          </a:bodyPr>
          <a:lstStyle/>
          <a:p>
            <a:pPr algn="ctr">
              <a:lnSpc>
                <a:spcPct val="100000"/>
              </a:lnSpc>
            </a:pPr>
            <a:r>
              <a:rPr lang="en-US" sz="8800" b="1" dirty="0">
                <a:latin typeface="Source Sans Pro" panose="020B0503030403020204" pitchFamily="34" charset="0"/>
                <a:ea typeface="Source Sans Pro" panose="020B0503030403020204" pitchFamily="34" charset="0"/>
                <a:cs typeface="Verdana" panose="020B0604030504040204" pitchFamily="34" charset="0"/>
              </a:rPr>
              <a:t>Uncovering the shapes of comets from the ground: The nucleus of comet 162P/Siding-Spring</a:t>
            </a:r>
          </a:p>
        </p:txBody>
      </p:sp>
      <p:sp>
        <p:nvSpPr>
          <p:cNvPr id="5" name="Content Placeholder 4">
            <a:extLst>
              <a:ext uri="{FF2B5EF4-FFF2-40B4-BE49-F238E27FC236}">
                <a16:creationId xmlns:a16="http://schemas.microsoft.com/office/drawing/2014/main" id="{B31A1F88-CDBB-BF4C-8297-9F9F42A43065}"/>
              </a:ext>
            </a:extLst>
          </p:cNvPr>
          <p:cNvSpPr>
            <a:spLocks noGrp="1"/>
          </p:cNvSpPr>
          <p:nvPr>
            <p:ph idx="1"/>
          </p:nvPr>
        </p:nvSpPr>
        <p:spPr>
          <a:xfrm>
            <a:off x="908683" y="4822211"/>
            <a:ext cx="11426604" cy="9590257"/>
          </a:xfrm>
          <a:prstGeom prst="roundRect">
            <a:avLst>
              <a:gd name="adj" fmla="val 8976"/>
            </a:avLst>
          </a:prstGeom>
          <a:solidFill>
            <a:srgbClr val="1385F5">
              <a:alpha val="54000"/>
            </a:srgbClr>
          </a:solidFill>
          <a:ln w="38100">
            <a:noFill/>
          </a:ln>
        </p:spPr>
        <p:txBody>
          <a:bodyPr>
            <a:noAutofit/>
          </a:bodyPr>
          <a:lstStyle/>
          <a:p>
            <a:pPr marL="96836" indent="0">
              <a:lnSpc>
                <a:spcPct val="150000"/>
              </a:lnSpc>
              <a:spcBef>
                <a:spcPts val="3603"/>
              </a:spcBef>
              <a:buNone/>
            </a:pPr>
            <a:r>
              <a:rPr lang="en-US" sz="3600" b="1" dirty="0">
                <a:latin typeface="Source Sans Pro" panose="020B0503030403020204" pitchFamily="34" charset="0"/>
                <a:ea typeface="Source Sans Pro" panose="020B0503030403020204" pitchFamily="34" charset="0"/>
                <a:cs typeface="Thonburi" pitchFamily="2" charset="-34"/>
              </a:rPr>
              <a:t>1. Motivation</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Detailed information on the shapes of comets has come primarily from a small number of situ missions (Figure 1) and one radar detection. </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These observations revealed that ~70% of seven short period comet nuclei have a </a:t>
            </a:r>
            <a:r>
              <a:rPr lang="en-GB" sz="2800" b="1" dirty="0">
                <a:latin typeface="Source Sans Pro" panose="020B0503030403020204" pitchFamily="34" charset="0"/>
                <a:ea typeface="Source Sans Pro" panose="020B0503030403020204" pitchFamily="34" charset="0"/>
                <a:cs typeface="Thonburi" pitchFamily="2" charset="-34"/>
              </a:rPr>
              <a:t>bilobed </a:t>
            </a:r>
            <a:r>
              <a:rPr lang="en-GB" sz="2800" dirty="0">
                <a:latin typeface="Source Sans Pro" panose="020B0503030403020204" pitchFamily="34" charset="0"/>
                <a:ea typeface="Source Sans Pro" panose="020B0503030403020204" pitchFamily="34" charset="0"/>
                <a:cs typeface="Thonburi" pitchFamily="2" charset="-34"/>
              </a:rPr>
              <a:t>shape (i.e. comprised of two distinct lobes). In comparison, it is estimated that only 20% of ~1000 near-Earth asteroids are in such contact binary configurations. </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Is there a process specific to comets that results in the preferential formation of bilobed shapes? The present sample size of comet nuclei with well-constrained shapes from is too small to answer this.</a:t>
            </a:r>
          </a:p>
          <a:p>
            <a:pPr marL="67428" indent="0">
              <a:lnSpc>
                <a:spcPct val="150000"/>
              </a:lnSpc>
              <a:spcBef>
                <a:spcPts val="811"/>
              </a:spcBef>
              <a:buSzPct val="120000"/>
              <a:buNone/>
            </a:pPr>
            <a:r>
              <a:rPr lang="en-GB" sz="2800" b="1" dirty="0">
                <a:latin typeface="Source Sans Pro" panose="020B0503030403020204" pitchFamily="34" charset="0"/>
                <a:ea typeface="Source Sans Pro" panose="020B0503030403020204" pitchFamily="34" charset="0"/>
                <a:cs typeface="Thonburi" pitchFamily="2" charset="-34"/>
              </a:rPr>
              <a:t>Aim</a:t>
            </a:r>
            <a:r>
              <a:rPr lang="en-GB" sz="2800" dirty="0">
                <a:latin typeface="Source Sans Pro" panose="020B0503030403020204" pitchFamily="34" charset="0"/>
                <a:ea typeface="Source Sans Pro" panose="020B0503030403020204" pitchFamily="34" charset="0"/>
                <a:cs typeface="Thonburi" pitchFamily="2" charset="-34"/>
              </a:rPr>
              <a:t>: Develop a method to identify the shapes of comet nuclei using solely ground-based observations.</a:t>
            </a:r>
          </a:p>
        </p:txBody>
      </p:sp>
      <p:sp>
        <p:nvSpPr>
          <p:cNvPr id="6" name="Title 3">
            <a:extLst>
              <a:ext uri="{FF2B5EF4-FFF2-40B4-BE49-F238E27FC236}">
                <a16:creationId xmlns:a16="http://schemas.microsoft.com/office/drawing/2014/main" id="{BA0CF99E-4741-AD47-9CCB-25D2DA2D23A9}"/>
              </a:ext>
            </a:extLst>
          </p:cNvPr>
          <p:cNvSpPr txBox="1">
            <a:spLocks/>
          </p:cNvSpPr>
          <p:nvPr/>
        </p:nvSpPr>
        <p:spPr>
          <a:xfrm>
            <a:off x="1177687" y="3380665"/>
            <a:ext cx="41201405" cy="1480179"/>
          </a:xfrm>
          <a:prstGeom prst="rect">
            <a:avLst/>
          </a:prstGeom>
        </p:spPr>
        <p:txBody>
          <a:bodyPr vert="horz" lIns="183036" tIns="91518" rIns="183036" bIns="91518" rtlCol="0" anchor="ctr">
            <a:noAutofit/>
          </a:bodyPr>
          <a:lst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a:lstStyle>
          <a:p>
            <a:pPr algn="ctr"/>
            <a:r>
              <a:rPr lang="en-US" sz="5400" b="1" dirty="0">
                <a:latin typeface="Source Sans Pro" panose="020B0503030403020204" pitchFamily="34" charset="0"/>
                <a:ea typeface="Source Sans Pro" panose="020B0503030403020204" pitchFamily="34" charset="0"/>
                <a:cs typeface="Verdana" panose="020B0604030504040204" pitchFamily="34" charset="0"/>
              </a:rPr>
              <a:t>Abbie</a:t>
            </a:r>
            <a:r>
              <a:rPr lang="en-US" sz="5400" dirty="0">
                <a:latin typeface="Source Sans Pro" panose="020B0503030403020204" pitchFamily="34" charset="0"/>
                <a:ea typeface="Source Sans Pro" panose="020B0503030403020204" pitchFamily="34" charset="0"/>
                <a:cs typeface="Verdana" panose="020B0604030504040204" pitchFamily="34" charset="0"/>
              </a:rPr>
              <a:t> </a:t>
            </a:r>
            <a:r>
              <a:rPr lang="en-US" sz="5400" b="1" dirty="0">
                <a:latin typeface="Source Sans Pro" panose="020B0503030403020204" pitchFamily="34" charset="0"/>
                <a:ea typeface="Source Sans Pro" panose="020B0503030403020204" pitchFamily="34" charset="0"/>
                <a:cs typeface="Verdana" panose="020B0604030504040204" pitchFamily="34" charset="0"/>
              </a:rPr>
              <a:t>Donaldson</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 </a:t>
            </a:r>
            <a:r>
              <a:rPr lang="en-US" sz="5400" dirty="0">
                <a:latin typeface="Source Sans Pro" panose="020B0503030403020204" pitchFamily="34" charset="0"/>
                <a:ea typeface="Source Sans Pro" panose="020B0503030403020204" pitchFamily="34" charset="0"/>
                <a:cs typeface="Verdana" panose="020B0604030504040204" pitchFamily="34" charset="0"/>
              </a:rPr>
              <a:t> Colin Snodgrass</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 </a:t>
            </a:r>
            <a:r>
              <a:rPr lang="en-US" sz="5400" dirty="0">
                <a:latin typeface="Source Sans Pro" panose="020B0503030403020204" pitchFamily="34" charset="0"/>
                <a:ea typeface="Source Sans Pro" panose="020B0503030403020204" pitchFamily="34" charset="0"/>
                <a:cs typeface="Verdana" panose="020B0604030504040204" pitchFamily="34" charset="0"/>
              </a:rPr>
              <a:t> Rosita Kokotanekova</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1,2,3 </a:t>
            </a:r>
            <a:r>
              <a:rPr lang="en-US" sz="5400" dirty="0">
                <a:latin typeface="Source Sans Pro" panose="020B0503030403020204" pitchFamily="34" charset="0"/>
                <a:ea typeface="Source Sans Pro" panose="020B0503030403020204" pitchFamily="34" charset="0"/>
                <a:cs typeface="Verdana" panose="020B0604030504040204" pitchFamily="34" charset="0"/>
              </a:rPr>
              <a:t> Agata Rożek</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a:t>
            </a:r>
            <a:endParaRPr lang="en-US" sz="5400"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10" name="Content Placeholder 4">
            <a:extLst>
              <a:ext uri="{FF2B5EF4-FFF2-40B4-BE49-F238E27FC236}">
                <a16:creationId xmlns:a16="http://schemas.microsoft.com/office/drawing/2014/main" id="{3045A05C-A330-FB4F-900B-C2563DCC2836}"/>
              </a:ext>
            </a:extLst>
          </p:cNvPr>
          <p:cNvSpPr txBox="1">
            <a:spLocks/>
          </p:cNvSpPr>
          <p:nvPr/>
        </p:nvSpPr>
        <p:spPr>
          <a:xfrm>
            <a:off x="24413989" y="4822211"/>
            <a:ext cx="17841453" cy="16214281"/>
          </a:xfrm>
          <a:prstGeom prst="roundRect">
            <a:avLst>
              <a:gd name="adj" fmla="val 1295"/>
            </a:avLst>
          </a:prstGeom>
          <a:solidFill>
            <a:schemeClr val="bg1"/>
          </a:solid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3" b="1" dirty="0">
                <a:latin typeface="Source Sans Pro" panose="020B0503030403020204" pitchFamily="34" charset="0"/>
                <a:ea typeface="Source Sans Pro" panose="020B0503030403020204" pitchFamily="34" charset="0"/>
                <a:cs typeface="Verdana" panose="020B0604030504040204" pitchFamily="34" charset="0"/>
              </a:rPr>
              <a:t>4. Application of convex lightcurve inversion to 162P/Siding-Spring</a:t>
            </a:r>
          </a:p>
          <a:p>
            <a:pPr marL="0" indent="0">
              <a:lnSpc>
                <a:spcPct val="150000"/>
              </a:lnSpc>
              <a:buNone/>
            </a:pPr>
            <a:endParaRPr lang="en-US" sz="320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sz="2800" dirty="0">
              <a:latin typeface="Source Sans Pro" panose="020B0503030403020204" pitchFamily="34" charset="0"/>
              <a:ea typeface="Source Sans Pro" panose="020B0503030403020204" pitchFamily="34" charset="0"/>
            </a:endParaRPr>
          </a:p>
          <a:p>
            <a:pPr marL="0" indent="0">
              <a:lnSpc>
                <a:spcPct val="150000"/>
              </a:lnSpc>
              <a:buNone/>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buSzPct val="120000"/>
              <a:buNone/>
            </a:pPr>
            <a:endParaRPr lang="en-US" sz="26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3"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28" name="Picture 4" descr="STFC Logo new — FREYA">
            <a:extLst>
              <a:ext uri="{FF2B5EF4-FFF2-40B4-BE49-F238E27FC236}">
                <a16:creationId xmlns:a16="http://schemas.microsoft.com/office/drawing/2014/main" id="{BA8A0E36-60A7-7240-85BB-5B56859FC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585" y="1682383"/>
            <a:ext cx="5879159" cy="1508067"/>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4">
            <a:extLst>
              <a:ext uri="{FF2B5EF4-FFF2-40B4-BE49-F238E27FC236}">
                <a16:creationId xmlns:a16="http://schemas.microsoft.com/office/drawing/2014/main" id="{883DD514-31D8-C840-8CBC-54199D7E21DA}"/>
              </a:ext>
            </a:extLst>
          </p:cNvPr>
          <p:cNvSpPr txBox="1">
            <a:spLocks/>
          </p:cNvSpPr>
          <p:nvPr/>
        </p:nvSpPr>
        <p:spPr>
          <a:xfrm>
            <a:off x="12914242" y="22320378"/>
            <a:ext cx="10959735" cy="7573929"/>
          </a:xfrm>
          <a:prstGeom prst="roundRect">
            <a:avLst>
              <a:gd name="adj" fmla="val 8957"/>
            </a:avLst>
          </a:prstGeom>
          <a:solidFill>
            <a:srgbClr val="1385F5">
              <a:alpha val="54000"/>
            </a:srgbClr>
          </a:solidFill>
          <a:ln w="38100">
            <a:noFill/>
          </a:ln>
        </p:spPr>
        <p:txBody>
          <a:bodyPr vert="horz" lIns="183036" tIns="91518" rIns="183036" bIns="91518" rtlCol="0">
            <a:normAutofit lnSpcReduction="1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3. Modeling shapes from lightcurves</a:t>
            </a:r>
          </a:p>
          <a:p>
            <a:pPr>
              <a:lnSpc>
                <a:spcPct val="150000"/>
              </a:lnSpc>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lightcurve of a small body is highly dependent on its shape and aspect [1,2] meaning that shape information can be extracted from even sparse-in-time photometry.</a:t>
            </a:r>
          </a:p>
          <a:p>
            <a:pPr>
              <a:lnSpc>
                <a:spcPct val="150000"/>
              </a:lnSpc>
            </a:pPr>
            <a:r>
              <a:rPr lang="en-GB" sz="28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 lightcurve inversion (CLI) </a:t>
            </a:r>
            <a:r>
              <a:rPr lang="en-GB"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constructs a convex “hull” of an object from lightcurves collected over multiple epochs and viewing geometries [3,4]. </a:t>
            </a:r>
          </a:p>
          <a:p>
            <a:pPr>
              <a:lnSpc>
                <a:spcPct val="150000"/>
              </a:lnSpc>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We use the software package </a:t>
            </a:r>
            <a:r>
              <a:rPr lang="en-US" sz="2800" i="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convexinv</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[5] to </a:t>
            </a:r>
            <a:r>
              <a:rPr lang="en-US" sz="2800" dirty="0" err="1">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optimise</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the shape, sidereal period and pole orientation which</a:t>
            </a:r>
            <a:r>
              <a:rPr lang="en-GB"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match the input comet  lightcurves best.</a:t>
            </a: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30" name="Picture 6">
            <a:extLst>
              <a:ext uri="{FF2B5EF4-FFF2-40B4-BE49-F238E27FC236}">
                <a16:creationId xmlns:a16="http://schemas.microsoft.com/office/drawing/2014/main" id="{F7B111F1-8584-D145-BEB4-0A172E2F9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23" y="1994179"/>
            <a:ext cx="5537272" cy="131935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E304423D-3E5F-DBBF-43EF-63C1158386AD}"/>
              </a:ext>
            </a:extLst>
          </p:cNvPr>
          <p:cNvSpPr txBox="1">
            <a:spLocks/>
          </p:cNvSpPr>
          <p:nvPr/>
        </p:nvSpPr>
        <p:spPr>
          <a:xfrm>
            <a:off x="27749344" y="29555888"/>
            <a:ext cx="17748481" cy="1029913"/>
          </a:xfrm>
          <a:prstGeom prst="roundRect">
            <a:avLst>
              <a:gd name="adj" fmla="val 0"/>
            </a:avLst>
          </a:prstGeom>
          <a:noFill/>
          <a:ln w="28575">
            <a:noFill/>
          </a:ln>
        </p:spPr>
        <p:txBody>
          <a:bodyPr vert="horz" lIns="183036" tIns="91518" rIns="183036" bIns="91518" numCol="1"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endParaRPr lang="en-US" sz="2800" b="1" dirty="0">
              <a:solidFill>
                <a:schemeClr val="bg1"/>
              </a:solidFill>
              <a:latin typeface="Helvetica" pitchFamily="2" charset="0"/>
              <a:ea typeface="Source Sans Pro" panose="020B0503030403020204" pitchFamily="34" charset="0"/>
              <a:cs typeface="Verdana" panose="020B0604030504040204" pitchFamily="34" charset="0"/>
            </a:endParaRPr>
          </a:p>
        </p:txBody>
      </p:sp>
      <p:grpSp>
        <p:nvGrpSpPr>
          <p:cNvPr id="22" name="Group 21">
            <a:extLst>
              <a:ext uri="{FF2B5EF4-FFF2-40B4-BE49-F238E27FC236}">
                <a16:creationId xmlns:a16="http://schemas.microsoft.com/office/drawing/2014/main" id="{2EB2E318-6CA5-725E-8228-3FA0F1B8ACD4}"/>
              </a:ext>
            </a:extLst>
          </p:cNvPr>
          <p:cNvGrpSpPr/>
          <p:nvPr/>
        </p:nvGrpSpPr>
        <p:grpSpPr>
          <a:xfrm>
            <a:off x="1079823" y="15005672"/>
            <a:ext cx="11425518" cy="10673863"/>
            <a:chOff x="1422427" y="5425227"/>
            <a:chExt cx="14677567" cy="14347978"/>
          </a:xfrm>
        </p:grpSpPr>
        <p:pic>
          <p:nvPicPr>
            <p:cNvPr id="13" name="Picture 12">
              <a:extLst>
                <a:ext uri="{FF2B5EF4-FFF2-40B4-BE49-F238E27FC236}">
                  <a16:creationId xmlns:a16="http://schemas.microsoft.com/office/drawing/2014/main" id="{982B32BE-DAA4-2EB9-2A68-FB6C5B497DAD}"/>
                </a:ext>
              </a:extLst>
            </p:cNvPr>
            <p:cNvPicPr>
              <a:picLocks noChangeAspect="1"/>
            </p:cNvPicPr>
            <p:nvPr/>
          </p:nvPicPr>
          <p:blipFill>
            <a:blip r:embed="rId5"/>
            <a:stretch>
              <a:fillRect/>
            </a:stretch>
          </p:blipFill>
          <p:spPr>
            <a:xfrm>
              <a:off x="1428010" y="5425227"/>
              <a:ext cx="14666401" cy="9356002"/>
            </a:xfrm>
            <a:prstGeom prst="rect">
              <a:avLst/>
            </a:prstGeom>
            <a:ln>
              <a:solidFill>
                <a:schemeClr val="tx1"/>
              </a:solidFill>
            </a:ln>
          </p:spPr>
        </p:pic>
        <p:sp>
          <p:nvSpPr>
            <p:cNvPr id="21" name="Content Placeholder 4">
              <a:extLst>
                <a:ext uri="{FF2B5EF4-FFF2-40B4-BE49-F238E27FC236}">
                  <a16:creationId xmlns:a16="http://schemas.microsoft.com/office/drawing/2014/main" id="{7DCF80E7-3648-6F2E-845A-A3D8C98F8285}"/>
                </a:ext>
              </a:extLst>
            </p:cNvPr>
            <p:cNvSpPr txBox="1">
              <a:spLocks/>
            </p:cNvSpPr>
            <p:nvPr/>
          </p:nvSpPr>
          <p:spPr>
            <a:xfrm>
              <a:off x="1422427" y="15034088"/>
              <a:ext cx="14677567" cy="4739117"/>
            </a:xfrm>
            <a:prstGeom prst="roundRect">
              <a:avLst>
                <a:gd name="adj" fmla="val 6716"/>
              </a:avLst>
            </a:prstGeom>
            <a:solidFill>
              <a:schemeClr val="bg1"/>
            </a:solid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US" sz="2800" b="1" dirty="0">
                  <a:latin typeface="Source Sans Pro" panose="020B0503030403020204" pitchFamily="34" charset="0"/>
                  <a:ea typeface="Source Sans Pro" panose="020B0503030403020204" pitchFamily="34" charset="0"/>
                  <a:cs typeface="Verdana" panose="020B0604030504040204" pitchFamily="34" charset="0"/>
                </a:rPr>
                <a:t>Figure 1. </a:t>
              </a:r>
              <a:r>
                <a:rPr lang="en-US" sz="2800" dirty="0">
                  <a:latin typeface="Source Sans Pro" panose="020B0503030403020204" pitchFamily="34" charset="0"/>
                  <a:ea typeface="Source Sans Pro" panose="020B0503030403020204" pitchFamily="34" charset="0"/>
                  <a:cs typeface="Verdana" panose="020B0604030504040204" pitchFamily="34" charset="0"/>
                </a:rPr>
                <a:t>The six comets imaged by spacecraft. Four of these comets (1P, 19P, 103P and 67P) are bilobed in shape. </a:t>
              </a:r>
              <a:r>
                <a:rPr lang="en-US" sz="2800" i="1" dirty="0">
                  <a:latin typeface="Source Sans Pro" panose="020B0503030403020204" pitchFamily="34" charset="0"/>
                  <a:ea typeface="Source Sans Pro" panose="020B0503030403020204" pitchFamily="34" charset="0"/>
                  <a:cs typeface="Verdana" panose="020B0604030504040204" pitchFamily="34" charset="0"/>
                </a:rPr>
                <a:t>Image credits (top left to bottom right): </a:t>
              </a:r>
              <a:r>
                <a:rPr lang="en-GB" sz="2800" b="1" i="1" dirty="0">
                  <a:effectLst/>
                  <a:latin typeface="Source Sans Pro" panose="020B0503030403020204" pitchFamily="34" charset="0"/>
                  <a:ea typeface="Source Sans Pro" panose="020B0503030403020204" pitchFamily="34" charset="0"/>
                </a:rPr>
                <a:t>1P</a:t>
              </a:r>
              <a:r>
                <a:rPr lang="en-GB" sz="2800" i="1" dirty="0">
                  <a:effectLst/>
                  <a:latin typeface="Source Sans Pro" panose="020B0503030403020204" pitchFamily="34" charset="0"/>
                  <a:ea typeface="Source Sans Pro" panose="020B0503030403020204" pitchFamily="34" charset="0"/>
                </a:rPr>
                <a:t>: Giotto/ESA </a:t>
              </a:r>
              <a:r>
                <a:rPr lang="en-GB" sz="2800" b="1" i="1" dirty="0">
                  <a:effectLst/>
                  <a:latin typeface="Source Sans Pro" panose="020B0503030403020204" pitchFamily="34" charset="0"/>
                  <a:ea typeface="Source Sans Pro" panose="020B0503030403020204" pitchFamily="34" charset="0"/>
                </a:rPr>
                <a:t>19P</a:t>
              </a:r>
              <a:r>
                <a:rPr lang="en-GB" sz="2800" i="1" dirty="0">
                  <a:effectLst/>
                  <a:latin typeface="Source Sans Pro" panose="020B0503030403020204" pitchFamily="34" charset="0"/>
                  <a:ea typeface="Source Sans Pro" panose="020B0503030403020204" pitchFamily="34" charset="0"/>
                </a:rPr>
                <a:t>: NASA/JPL </a:t>
              </a:r>
              <a:r>
                <a:rPr lang="en-GB" sz="2800" b="1" i="1" dirty="0">
                  <a:effectLst/>
                  <a:latin typeface="Source Sans Pro" panose="020B0503030403020204" pitchFamily="34" charset="0"/>
                  <a:ea typeface="Source Sans Pro" panose="020B0503030403020204" pitchFamily="34" charset="0"/>
                </a:rPr>
                <a:t>9P</a:t>
              </a:r>
              <a:r>
                <a:rPr lang="en-GB" sz="2800" i="1" dirty="0">
                  <a:effectLst/>
                  <a:latin typeface="Source Sans Pro" panose="020B0503030403020204" pitchFamily="34" charset="0"/>
                  <a:ea typeface="Source Sans Pro" panose="020B0503030403020204" pitchFamily="34" charset="0"/>
                </a:rPr>
                <a:t>: NASA/JPL/UMD </a:t>
              </a:r>
              <a:r>
                <a:rPr lang="en-GB" sz="2800" b="1" i="1" dirty="0">
                  <a:effectLst/>
                  <a:latin typeface="Source Sans Pro" panose="020B0503030403020204" pitchFamily="34" charset="0"/>
                  <a:ea typeface="Source Sans Pro" panose="020B0503030403020204" pitchFamily="34" charset="0"/>
                </a:rPr>
                <a:t>103P</a:t>
              </a:r>
              <a:r>
                <a:rPr lang="en-GB" sz="2800" i="1" dirty="0">
                  <a:effectLst/>
                  <a:latin typeface="Source Sans Pro" panose="020B0503030403020204" pitchFamily="34" charset="0"/>
                  <a:ea typeface="Source Sans Pro" panose="020B0503030403020204" pitchFamily="34" charset="0"/>
                </a:rPr>
                <a:t>: NASA/JPL-</a:t>
              </a:r>
              <a:r>
                <a:rPr lang="en-GB" sz="2800" i="1" dirty="0" err="1">
                  <a:effectLst/>
                  <a:latin typeface="Source Sans Pro" panose="020B0503030403020204" pitchFamily="34" charset="0"/>
                  <a:ea typeface="Source Sans Pro" panose="020B0503030403020204" pitchFamily="34" charset="0"/>
                </a:rPr>
                <a:t>CalTech</a:t>
              </a:r>
              <a:r>
                <a:rPr lang="en-GB" sz="2800" i="1" dirty="0">
                  <a:effectLst/>
                  <a:latin typeface="Source Sans Pro" panose="020B0503030403020204" pitchFamily="34" charset="0"/>
                  <a:ea typeface="Source Sans Pro" panose="020B0503030403020204" pitchFamily="34" charset="0"/>
                </a:rPr>
                <a:t>/UMD </a:t>
              </a:r>
              <a:r>
                <a:rPr lang="en-GB" sz="2800" b="1" i="1" dirty="0">
                  <a:effectLst/>
                  <a:latin typeface="Source Sans Pro" panose="020B0503030403020204" pitchFamily="34" charset="0"/>
                  <a:ea typeface="Source Sans Pro" panose="020B0503030403020204" pitchFamily="34" charset="0"/>
                </a:rPr>
                <a:t>67P</a:t>
              </a:r>
              <a:r>
                <a:rPr lang="en-GB" sz="2800" i="1" dirty="0">
                  <a:effectLst/>
                  <a:latin typeface="Source Sans Pro" panose="020B0503030403020204" pitchFamily="34" charset="0"/>
                  <a:ea typeface="Source Sans Pro" panose="020B0503030403020204" pitchFamily="34" charset="0"/>
                </a:rPr>
                <a:t>: ESA/Rosetta/MPS for OSIRIS Team MPS/UPD/LAM/IAA/ SSO/ INTA/UPM/DASP/IDA </a:t>
              </a:r>
              <a:r>
                <a:rPr lang="en-GB" sz="2800" b="1" i="1" dirty="0">
                  <a:effectLst/>
                  <a:latin typeface="Source Sans Pro" panose="020B0503030403020204" pitchFamily="34" charset="0"/>
                  <a:ea typeface="Source Sans Pro" panose="020B0503030403020204" pitchFamily="34" charset="0"/>
                </a:rPr>
                <a:t>81P</a:t>
              </a:r>
              <a:r>
                <a:rPr lang="en-GB" sz="2800" i="1" dirty="0">
                  <a:effectLst/>
                  <a:latin typeface="Source Sans Pro" panose="020B0503030403020204" pitchFamily="34" charset="0"/>
                  <a:ea typeface="Source Sans Pro" panose="020B0503030403020204" pitchFamily="34" charset="0"/>
                </a:rPr>
                <a:t>: NASA</a:t>
              </a:r>
            </a:p>
            <a:p>
              <a:pPr marL="586620" indent="-519192">
                <a:lnSpc>
                  <a:spcPct val="100000"/>
                </a:lnSpc>
                <a:spcBef>
                  <a:spcPts val="811"/>
                </a:spcBef>
                <a:buNone/>
              </a:pPr>
              <a:r>
                <a:rPr lang="en-US" sz="2800" b="1" dirty="0">
                  <a:latin typeface="Source Sans Pro" panose="020B0503030403020204" pitchFamily="34" charset="0"/>
                  <a:ea typeface="Source Sans Pro" panose="020B0503030403020204" pitchFamily="34" charset="0"/>
                  <a:cs typeface="Verdana" panose="020B0604030504040204" pitchFamily="34" charset="0"/>
                </a:rPr>
                <a:t> </a:t>
              </a:r>
              <a:endParaRPr lang="en-GB" sz="2800" b="1" dirty="0">
                <a:latin typeface="Source Sans Pro" panose="020B0503030403020204" pitchFamily="34" charset="0"/>
                <a:ea typeface="Source Sans Pro" panose="020B0503030403020204" pitchFamily="34" charset="0"/>
                <a:cs typeface="Verdana" panose="020B0604030504040204" pitchFamily="34" charset="0"/>
              </a:endParaRPr>
            </a:p>
            <a:p>
              <a:pPr marL="67428" indent="0">
                <a:lnSpc>
                  <a:spcPct val="100000"/>
                </a:lnSpc>
                <a:spcBef>
                  <a:spcPts val="811"/>
                </a:spcBef>
                <a:buSzPct val="90000"/>
                <a:buNone/>
              </a:pPr>
              <a:endParaRPr lang="en-GB" sz="2800" dirty="0">
                <a:latin typeface="Source Sans Pro" panose="020B0503030403020204" pitchFamily="34" charset="0"/>
                <a:ea typeface="Source Sans Pro" panose="020B0503030403020204" pitchFamily="34" charset="0"/>
                <a:cs typeface="Verdana" panose="020B0604030504040204" pitchFamily="34" charset="0"/>
              </a:endParaRPr>
            </a:p>
            <a:p>
              <a:pPr marL="0" indent="0">
                <a:lnSpc>
                  <a:spcPct val="100000"/>
                </a:lnSpc>
                <a:buFont typeface="Arial" panose="020B0604020202020204" pitchFamily="34" charset="0"/>
                <a:buNone/>
              </a:pP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sp>
        <p:nvSpPr>
          <p:cNvPr id="36" name="Content Placeholder 4">
            <a:extLst>
              <a:ext uri="{FF2B5EF4-FFF2-40B4-BE49-F238E27FC236}">
                <a16:creationId xmlns:a16="http://schemas.microsoft.com/office/drawing/2014/main" id="{045302DD-7B7F-DD4B-455E-3FA00B72F8B9}"/>
              </a:ext>
            </a:extLst>
          </p:cNvPr>
          <p:cNvSpPr txBox="1">
            <a:spLocks/>
          </p:cNvSpPr>
          <p:nvPr/>
        </p:nvSpPr>
        <p:spPr>
          <a:xfrm>
            <a:off x="25054867" y="18791534"/>
            <a:ext cx="8133171" cy="2266279"/>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4.</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X</a:t>
            </a:r>
            <a:r>
              <a:rPr lang="en-US" sz="2800" baseline="300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2</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distribution from a grid search for the direction of the model rotation pole over all ecliptic latitude (</a:t>
            </a:r>
            <a:r>
              <a:rPr lang="el-GR"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λ</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and longitude (</a:t>
            </a:r>
            <a:r>
              <a:rPr lang="el-GR"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β</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a:t>
            </a:r>
            <a:r>
              <a:rPr lang="en-GB" sz="2800" b="1" dirty="0">
                <a:latin typeface="Source Sans Pro" panose="020B0503030403020204" pitchFamily="34" charset="0"/>
                <a:ea typeface="Source Sans Pro" panose="020B0503030403020204" pitchFamily="34" charset="0"/>
                <a:cs typeface="Verdana" panose="020B0604030504040204" pitchFamily="34" charset="0"/>
              </a:rPr>
              <a:t>  </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37" name="Content Placeholder 4">
            <a:extLst>
              <a:ext uri="{FF2B5EF4-FFF2-40B4-BE49-F238E27FC236}">
                <a16:creationId xmlns:a16="http://schemas.microsoft.com/office/drawing/2014/main" id="{FC45DA62-A009-6398-BCE1-092050B10967}"/>
              </a:ext>
            </a:extLst>
          </p:cNvPr>
          <p:cNvSpPr txBox="1">
            <a:spLocks/>
          </p:cNvSpPr>
          <p:nvPr/>
        </p:nvSpPr>
        <p:spPr>
          <a:xfrm>
            <a:off x="33411533" y="18722892"/>
            <a:ext cx="8334501" cy="160146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5.</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Best-fit convex shape model of 162P, viewed from three orthogonal directions. The model z-axis is aligned with its axis of rotation. </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39" name="Group 38">
            <a:extLst>
              <a:ext uri="{FF2B5EF4-FFF2-40B4-BE49-F238E27FC236}">
                <a16:creationId xmlns:a16="http://schemas.microsoft.com/office/drawing/2014/main" id="{096401BE-0D8B-5F57-B100-2A980F10CD34}"/>
              </a:ext>
            </a:extLst>
          </p:cNvPr>
          <p:cNvGrpSpPr/>
          <p:nvPr/>
        </p:nvGrpSpPr>
        <p:grpSpPr>
          <a:xfrm>
            <a:off x="33009933" y="6003031"/>
            <a:ext cx="8454007" cy="5801928"/>
            <a:chOff x="32909849" y="5707916"/>
            <a:chExt cx="8621896" cy="5123225"/>
          </a:xfrm>
        </p:grpSpPr>
        <p:pic>
          <p:nvPicPr>
            <p:cNvPr id="20" name="Picture 19" descr="Graphical user interface, chart, scatter chart&#10;&#10;Description automatically generated">
              <a:extLst>
                <a:ext uri="{FF2B5EF4-FFF2-40B4-BE49-F238E27FC236}">
                  <a16:creationId xmlns:a16="http://schemas.microsoft.com/office/drawing/2014/main" id="{968FBC24-AD0C-0309-5D32-F99D42BC34E4}"/>
                </a:ext>
              </a:extLst>
            </p:cNvPr>
            <p:cNvPicPr>
              <a:picLocks noChangeAspect="1"/>
            </p:cNvPicPr>
            <p:nvPr/>
          </p:nvPicPr>
          <p:blipFill rotWithShape="1">
            <a:blip r:embed="rId6"/>
            <a:srcRect t="3523"/>
            <a:stretch/>
          </p:blipFill>
          <p:spPr>
            <a:xfrm>
              <a:off x="32909849" y="5724534"/>
              <a:ext cx="8621896" cy="5106607"/>
            </a:xfrm>
            <a:prstGeom prst="rect">
              <a:avLst/>
            </a:prstGeom>
          </p:spPr>
        </p:pic>
        <p:sp>
          <p:nvSpPr>
            <p:cNvPr id="38" name="Content Placeholder 4">
              <a:extLst>
                <a:ext uri="{FF2B5EF4-FFF2-40B4-BE49-F238E27FC236}">
                  <a16:creationId xmlns:a16="http://schemas.microsoft.com/office/drawing/2014/main" id="{9ABBE9CD-2DE6-3D6A-2718-5C55733C40DD}"/>
                </a:ext>
              </a:extLst>
            </p:cNvPr>
            <p:cNvSpPr txBox="1">
              <a:spLocks/>
            </p:cNvSpPr>
            <p:nvPr/>
          </p:nvSpPr>
          <p:spPr>
            <a:xfrm>
              <a:off x="33749057" y="5707916"/>
              <a:ext cx="1678238" cy="69139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3.</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pic>
        <p:nvPicPr>
          <p:cNvPr id="44" name="Picture 43">
            <a:extLst>
              <a:ext uri="{FF2B5EF4-FFF2-40B4-BE49-F238E27FC236}">
                <a16:creationId xmlns:a16="http://schemas.microsoft.com/office/drawing/2014/main" id="{74EA6A56-013F-A3D4-1AB8-7E790EB9112D}"/>
              </a:ext>
            </a:extLst>
          </p:cNvPr>
          <p:cNvPicPr>
            <a:picLocks noChangeAspect="1"/>
          </p:cNvPicPr>
          <p:nvPr/>
        </p:nvPicPr>
        <p:blipFill rotWithShape="1">
          <a:blip r:embed="rId7"/>
          <a:srcRect l="10802" t="28198" r="7339" b="27644"/>
          <a:stretch/>
        </p:blipFill>
        <p:spPr>
          <a:xfrm>
            <a:off x="33188038" y="12459622"/>
            <a:ext cx="8496171" cy="6485781"/>
          </a:xfrm>
          <a:prstGeom prst="rect">
            <a:avLst/>
          </a:prstGeom>
        </p:spPr>
      </p:pic>
      <p:sp>
        <p:nvSpPr>
          <p:cNvPr id="35" name="TextBox 34">
            <a:extLst>
              <a:ext uri="{FF2B5EF4-FFF2-40B4-BE49-F238E27FC236}">
                <a16:creationId xmlns:a16="http://schemas.microsoft.com/office/drawing/2014/main" id="{A9A6E3FA-9135-085C-0A4D-F8AAC149C02E}"/>
              </a:ext>
            </a:extLst>
          </p:cNvPr>
          <p:cNvSpPr txBox="1"/>
          <p:nvPr/>
        </p:nvSpPr>
        <p:spPr>
          <a:xfrm>
            <a:off x="24578483" y="5864994"/>
            <a:ext cx="8091129" cy="648767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Source Sans Pro" panose="020B0503030403020204" pitchFamily="34" charset="0"/>
                <a:ea typeface="Source Sans Pro" panose="020B0503030403020204" pitchFamily="34" charset="0"/>
              </a:rPr>
              <a:t>We obtained new lightcurves of low-activity comet 162P in January &amp; March 2022 (Figure 3). In total, we have collected 33 absolutely-calibrated lightcurves made up of ~1000 data points between 2007-2022.</a:t>
            </a:r>
          </a:p>
          <a:p>
            <a:pPr marL="457200" indent="-457200">
              <a:lnSpc>
                <a:spcPct val="150000"/>
              </a:lnSpc>
              <a:buFont typeface="Arial" panose="020B0604020202020204" pitchFamily="34" charset="0"/>
              <a:buChar char="•"/>
            </a:pPr>
            <a:r>
              <a:rPr lang="en-US" sz="2800" dirty="0">
                <a:latin typeface="Source Sans Pro" panose="020B0503030403020204" pitchFamily="34" charset="0"/>
                <a:ea typeface="Source Sans Pro" panose="020B0503030403020204" pitchFamily="34" charset="0"/>
              </a:rPr>
              <a:t>We used CLI to search for the pole orientation and shape model that were capable of most closely reproducing these lightcurves. The distribution of poles and final shape model are shown in Figures 4 and 5.</a:t>
            </a:r>
          </a:p>
        </p:txBody>
      </p:sp>
      <p:grpSp>
        <p:nvGrpSpPr>
          <p:cNvPr id="47" name="Group 46">
            <a:extLst>
              <a:ext uri="{FF2B5EF4-FFF2-40B4-BE49-F238E27FC236}">
                <a16:creationId xmlns:a16="http://schemas.microsoft.com/office/drawing/2014/main" id="{6BFF1E3B-A096-3454-89B4-13B1EBD13AE4}"/>
              </a:ext>
            </a:extLst>
          </p:cNvPr>
          <p:cNvGrpSpPr/>
          <p:nvPr/>
        </p:nvGrpSpPr>
        <p:grpSpPr>
          <a:xfrm>
            <a:off x="12959943" y="4822212"/>
            <a:ext cx="10959735" cy="17087872"/>
            <a:chOff x="13862157" y="4946906"/>
            <a:chExt cx="10828042" cy="16219761"/>
          </a:xfrm>
        </p:grpSpPr>
        <p:grpSp>
          <p:nvGrpSpPr>
            <p:cNvPr id="14" name="Group 13">
              <a:extLst>
                <a:ext uri="{FF2B5EF4-FFF2-40B4-BE49-F238E27FC236}">
                  <a16:creationId xmlns:a16="http://schemas.microsoft.com/office/drawing/2014/main" id="{F64C30A0-4630-856A-0246-3ED4C2B544B1}"/>
                </a:ext>
              </a:extLst>
            </p:cNvPr>
            <p:cNvGrpSpPr/>
            <p:nvPr/>
          </p:nvGrpSpPr>
          <p:grpSpPr>
            <a:xfrm>
              <a:off x="13862157" y="4946906"/>
              <a:ext cx="10828042" cy="16219761"/>
              <a:chOff x="15906482" y="5281908"/>
              <a:chExt cx="10293488" cy="15365827"/>
            </a:xfrm>
          </p:grpSpPr>
          <p:sp>
            <p:nvSpPr>
              <p:cNvPr id="16" name="Content Placeholder 4">
                <a:extLst>
                  <a:ext uri="{FF2B5EF4-FFF2-40B4-BE49-F238E27FC236}">
                    <a16:creationId xmlns:a16="http://schemas.microsoft.com/office/drawing/2014/main" id="{0B8D5BFA-6B03-872F-0DDF-91286DC9DD5F}"/>
                  </a:ext>
                </a:extLst>
              </p:cNvPr>
              <p:cNvSpPr txBox="1">
                <a:spLocks/>
              </p:cNvSpPr>
              <p:nvPr/>
            </p:nvSpPr>
            <p:spPr>
              <a:xfrm>
                <a:off x="15906482" y="5281908"/>
                <a:ext cx="10293488" cy="15365827"/>
              </a:xfrm>
              <a:prstGeom prst="roundRect">
                <a:avLst>
                  <a:gd name="adj" fmla="val 2083"/>
                </a:avLst>
              </a:prstGeom>
              <a:solidFill>
                <a:schemeClr val="bg1"/>
              </a:solidFill>
              <a:ln w="38100">
                <a:no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r>
                  <a:rPr lang="en-US" sz="3600" b="1" dirty="0">
                    <a:solidFill>
                      <a:schemeClr val="tx1">
                        <a:lumMod val="95000"/>
                        <a:lumOff val="5000"/>
                      </a:schemeClr>
                    </a:solidFill>
                    <a:latin typeface="Myanmar Text" panose="020B0502040204020203" pitchFamily="34" charset="0"/>
                    <a:ea typeface="Verdana" panose="020B0604030504040204" pitchFamily="34" charset="0"/>
                    <a:cs typeface="Myanmar Text" panose="020B0502040204020203" pitchFamily="34" charset="0"/>
                  </a:rPr>
                  <a:t>2. What can we learn from nucleus photometry?</a:t>
                </a:r>
              </a:p>
              <a:p>
                <a:pPr marL="0" indent="0">
                  <a:lnSpc>
                    <a:spcPct val="150000"/>
                  </a:lnSpc>
                  <a:spcBef>
                    <a:spcPts val="0"/>
                  </a:spcBef>
                  <a:buNone/>
                </a:pPr>
                <a:endParaRPr lang="en-US" sz="2400" dirty="0">
                  <a:solidFill>
                    <a:schemeClr val="tx1">
                      <a:lumMod val="95000"/>
                      <a:lumOff val="5000"/>
                    </a:schemeClr>
                  </a:solidFill>
                  <a:latin typeface=""/>
                  <a:ea typeface="Verdana" panose="020B0604030504040204" pitchFamily="34" charset="0"/>
                  <a:cs typeface="Verdana" panose="020B0604030504040204" pitchFamily="34" charset="0"/>
                </a:endParaRPr>
              </a:p>
            </p:txBody>
          </p:sp>
          <p:pic>
            <p:nvPicPr>
              <p:cNvPr id="17" name="Picture 16" descr="Diagram, application&#10;&#10;Description automatically generated">
                <a:extLst>
                  <a:ext uri="{FF2B5EF4-FFF2-40B4-BE49-F238E27FC236}">
                    <a16:creationId xmlns:a16="http://schemas.microsoft.com/office/drawing/2014/main" id="{4B10AED0-1C5F-9463-DDCE-C5F7D4614AEB}"/>
                  </a:ext>
                </a:extLst>
              </p:cNvPr>
              <p:cNvPicPr>
                <a:picLocks noChangeAspect="1"/>
              </p:cNvPicPr>
              <p:nvPr/>
            </p:nvPicPr>
            <p:blipFill rotWithShape="1">
              <a:blip r:embed="rId8"/>
              <a:srcRect l="34813" t="16179" r="35894" b="6495"/>
              <a:stretch/>
            </p:blipFill>
            <p:spPr>
              <a:xfrm>
                <a:off x="16341596" y="6312227"/>
                <a:ext cx="9230158" cy="13705384"/>
              </a:xfrm>
              <a:prstGeom prst="rect">
                <a:avLst/>
              </a:prstGeom>
              <a:ln>
                <a:noFill/>
              </a:ln>
            </p:spPr>
          </p:pic>
        </p:grpSp>
        <p:sp>
          <p:nvSpPr>
            <p:cNvPr id="45" name="Content Placeholder 4">
              <a:extLst>
                <a:ext uri="{FF2B5EF4-FFF2-40B4-BE49-F238E27FC236}">
                  <a16:creationId xmlns:a16="http://schemas.microsoft.com/office/drawing/2014/main" id="{24C7483B-438C-8129-B94E-CE27BE3043B0}"/>
                </a:ext>
              </a:extLst>
            </p:cNvPr>
            <p:cNvSpPr txBox="1">
              <a:spLocks/>
            </p:cNvSpPr>
            <p:nvPr/>
          </p:nvSpPr>
          <p:spPr>
            <a:xfrm>
              <a:off x="14123620" y="20282804"/>
              <a:ext cx="9700248" cy="681079"/>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2.</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sp>
        <p:nvSpPr>
          <p:cNvPr id="48" name="Content Placeholder 4">
            <a:extLst>
              <a:ext uri="{FF2B5EF4-FFF2-40B4-BE49-F238E27FC236}">
                <a16:creationId xmlns:a16="http://schemas.microsoft.com/office/drawing/2014/main" id="{4EFEC435-C748-0EF8-AD63-967AB8B3514D}"/>
              </a:ext>
            </a:extLst>
          </p:cNvPr>
          <p:cNvSpPr txBox="1">
            <a:spLocks/>
          </p:cNvSpPr>
          <p:nvPr/>
        </p:nvSpPr>
        <p:spPr>
          <a:xfrm>
            <a:off x="24413989" y="21411139"/>
            <a:ext cx="17841453" cy="6807044"/>
          </a:xfrm>
          <a:prstGeom prst="roundRect">
            <a:avLst>
              <a:gd name="adj" fmla="val 7810"/>
            </a:avLst>
          </a:prstGeom>
          <a:solidFill>
            <a:srgbClr val="1385F5">
              <a:alpha val="54000"/>
            </a:srgbClr>
          </a:solid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rPr>
              <a:t>5. Discussion and scope for future work</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large, flat facets on the model can be interpreted as </a:t>
            </a:r>
            <a:r>
              <a:rPr lang="en-US" sz="28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tentative evidence for a bilobed structure </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for 162P – CLI cannot replicate the concavities of this morphology, instead ‘covers’ them with flat regions.</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Model dependent on chosen phase function: we can use the shape model to correct for the effects of rotation in the lightcurves and search for a cometary opposition effect by comparing shapes with different phase functions.</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CLI is difficult to apply to comets: limited viewing geometries available from orbits largely confined to Ecliptic plane, and the nucleus can only reliably be observed when inactive.</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Upcoming surveys such as LSST may provide increased coverage of viewing geometries, potential to streamline the shape modelling process for a greater number of comets and acquire a larger sample of nucleus shapes.</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26" name="Picture 25">
            <a:extLst>
              <a:ext uri="{FF2B5EF4-FFF2-40B4-BE49-F238E27FC236}">
                <a16:creationId xmlns:a16="http://schemas.microsoft.com/office/drawing/2014/main" id="{814F11A1-BBFB-8003-DCD3-A61AFF1F2E0A}"/>
              </a:ext>
            </a:extLst>
          </p:cNvPr>
          <p:cNvPicPr>
            <a:picLocks noChangeAspect="1"/>
          </p:cNvPicPr>
          <p:nvPr/>
        </p:nvPicPr>
        <p:blipFill rotWithShape="1">
          <a:blip r:embed="rId9"/>
          <a:srcRect l="6867" t="19967" r="8823" b="20964"/>
          <a:stretch/>
        </p:blipFill>
        <p:spPr>
          <a:xfrm>
            <a:off x="24578483" y="12643896"/>
            <a:ext cx="8091129" cy="5935518"/>
          </a:xfrm>
          <a:prstGeom prst="rect">
            <a:avLst/>
          </a:prstGeom>
          <a:solidFill>
            <a:srgbClr val="EBD3BE"/>
          </a:solidFill>
        </p:spPr>
      </p:pic>
      <p:sp>
        <p:nvSpPr>
          <p:cNvPr id="7" name="Content Placeholder 4">
            <a:extLst>
              <a:ext uri="{FF2B5EF4-FFF2-40B4-BE49-F238E27FC236}">
                <a16:creationId xmlns:a16="http://schemas.microsoft.com/office/drawing/2014/main" id="{D46D49F2-EF8A-D7DD-DA18-7624CE9EBFD8}"/>
              </a:ext>
            </a:extLst>
          </p:cNvPr>
          <p:cNvSpPr txBox="1">
            <a:spLocks/>
          </p:cNvSpPr>
          <p:nvPr/>
        </p:nvSpPr>
        <p:spPr>
          <a:xfrm>
            <a:off x="908682" y="26055599"/>
            <a:ext cx="11416825" cy="3794519"/>
          </a:xfrm>
          <a:prstGeom prst="roundRect">
            <a:avLst>
              <a:gd name="adj" fmla="val 8957"/>
            </a:avLst>
          </a:prstGeom>
          <a:noFill/>
          <a:ln w="38100">
            <a:noFill/>
          </a:ln>
        </p:spPr>
        <p:txBody>
          <a:bodyPr vert="horz" lIns="183036" tIns="91518" rIns="183036" bIns="91518" rtlCol="0">
            <a:normAutofit fontScale="70000" lnSpcReduction="2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r>
              <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a:t>
            </a:r>
          </a:p>
        </p:txBody>
      </p:sp>
      <p:grpSp>
        <p:nvGrpSpPr>
          <p:cNvPr id="59" name="Group 58">
            <a:extLst>
              <a:ext uri="{FF2B5EF4-FFF2-40B4-BE49-F238E27FC236}">
                <a16:creationId xmlns:a16="http://schemas.microsoft.com/office/drawing/2014/main" id="{0BBA8DBB-D767-42B2-AAE8-F4687C232BDB}"/>
              </a:ext>
            </a:extLst>
          </p:cNvPr>
          <p:cNvGrpSpPr/>
          <p:nvPr/>
        </p:nvGrpSpPr>
        <p:grpSpPr>
          <a:xfrm>
            <a:off x="1177686" y="26004450"/>
            <a:ext cx="11045620" cy="4049839"/>
            <a:chOff x="1081007" y="25859285"/>
            <a:chExt cx="11045620" cy="3828038"/>
          </a:xfrm>
          <a:solidFill>
            <a:srgbClr val="F3DFD7"/>
          </a:solidFill>
        </p:grpSpPr>
        <p:pic>
          <p:nvPicPr>
            <p:cNvPr id="50" name="Picture 49" descr="Qr code&#10;&#10;Description automatically generated">
              <a:extLst>
                <a:ext uri="{FF2B5EF4-FFF2-40B4-BE49-F238E27FC236}">
                  <a16:creationId xmlns:a16="http://schemas.microsoft.com/office/drawing/2014/main" id="{7E37FDEA-788A-8A91-7074-8F4FD9BC36A8}"/>
                </a:ext>
              </a:extLst>
            </p:cNvPr>
            <p:cNvPicPr>
              <a:picLocks noChangeAspect="1"/>
            </p:cNvPicPr>
            <p:nvPr/>
          </p:nvPicPr>
          <p:blipFill rotWithShape="1">
            <a:blip r:embed="rId10"/>
            <a:srcRect l="803" t="4607" r="3470" b="3566"/>
            <a:stretch/>
          </p:blipFill>
          <p:spPr>
            <a:xfrm>
              <a:off x="7668582" y="26322997"/>
              <a:ext cx="2540900" cy="2559206"/>
            </a:xfrm>
            <a:prstGeom prst="rect">
              <a:avLst/>
            </a:prstGeom>
            <a:grpFill/>
          </p:spPr>
        </p:pic>
        <p:grpSp>
          <p:nvGrpSpPr>
            <p:cNvPr id="58" name="Group 57">
              <a:extLst>
                <a:ext uri="{FF2B5EF4-FFF2-40B4-BE49-F238E27FC236}">
                  <a16:creationId xmlns:a16="http://schemas.microsoft.com/office/drawing/2014/main" id="{DCE4A406-158F-61E6-6DE2-2B8370DCC6E7}"/>
                </a:ext>
              </a:extLst>
            </p:cNvPr>
            <p:cNvGrpSpPr/>
            <p:nvPr/>
          </p:nvGrpSpPr>
          <p:grpSpPr>
            <a:xfrm>
              <a:off x="1081007" y="25859285"/>
              <a:ext cx="6651769" cy="3828038"/>
              <a:chOff x="1215969" y="25707268"/>
              <a:chExt cx="6651769" cy="3828038"/>
            </a:xfrm>
            <a:grpFill/>
          </p:grpSpPr>
          <p:sp>
            <p:nvSpPr>
              <p:cNvPr id="46" name="Content Placeholder 4">
                <a:extLst>
                  <a:ext uri="{FF2B5EF4-FFF2-40B4-BE49-F238E27FC236}">
                    <a16:creationId xmlns:a16="http://schemas.microsoft.com/office/drawing/2014/main" id="{66A283B5-AD2E-F64C-8930-6EB733C0062F}"/>
                  </a:ext>
                </a:extLst>
              </p:cNvPr>
              <p:cNvSpPr txBox="1">
                <a:spLocks/>
              </p:cNvSpPr>
              <p:nvPr/>
            </p:nvSpPr>
            <p:spPr>
              <a:xfrm>
                <a:off x="3835823" y="25707268"/>
                <a:ext cx="3966763" cy="3457262"/>
              </a:xfrm>
              <a:prstGeom prst="roundRect">
                <a:avLst>
                  <a:gd name="adj" fmla="val 0"/>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00000"/>
                  </a:lnSpc>
                  <a:spcBef>
                    <a:spcPts val="811"/>
                  </a:spcBef>
                  <a:buNone/>
                </a:pPr>
                <a:endParaRPr lang="en-US" sz="2800" baseline="300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a:p>
                <a:pPr marL="0" indent="0">
                  <a:lnSpc>
                    <a:spcPts val="2880"/>
                  </a:lnSpc>
                  <a:spcBef>
                    <a:spcPts val="0"/>
                  </a:spcBef>
                  <a:buNone/>
                </a:pPr>
                <a:r>
                  <a:rPr lang="en-US" sz="2400" baseline="30000" dirty="0">
                    <a:latin typeface="Source Sans Pro" panose="020B0503030403020204" pitchFamily="34" charset="0"/>
                    <a:ea typeface="Source Sans Pro" panose="020B0503030403020204" pitchFamily="34" charset="0"/>
                    <a:cs typeface="Verdana" panose="020B0604030504040204" pitchFamily="34" charset="0"/>
                  </a:rPr>
                  <a:t>1</a:t>
                </a:r>
                <a:r>
                  <a:rPr lang="en-US" sz="2400" dirty="0">
                    <a:latin typeface="Source Sans Pro" panose="020B0503030403020204" pitchFamily="34" charset="0"/>
                    <a:ea typeface="Source Sans Pro" panose="020B0503030403020204" pitchFamily="34" charset="0"/>
                    <a:cs typeface="Verdana" panose="020B0604030504040204" pitchFamily="34" charset="0"/>
                  </a:rPr>
                  <a:t>Institute for Astronomy, University of Edinburgh </a:t>
                </a:r>
                <a:r>
                  <a:rPr lang="en-US" sz="2400" baseline="30000" dirty="0">
                    <a:latin typeface="Source Sans Pro" panose="020B0503030403020204" pitchFamily="34" charset="0"/>
                    <a:ea typeface="Source Sans Pro" panose="020B0503030403020204" pitchFamily="34" charset="0"/>
                    <a:cs typeface="Verdana" panose="020B0604030504040204" pitchFamily="34" charset="0"/>
                  </a:rPr>
                  <a:t>2</a:t>
                </a:r>
                <a:r>
                  <a:rPr lang="en-US" sz="2400" dirty="0">
                    <a:latin typeface="Source Sans Pro" panose="020B0503030403020204" pitchFamily="34" charset="0"/>
                    <a:ea typeface="Source Sans Pro" panose="020B0503030403020204" pitchFamily="34" charset="0"/>
                    <a:cs typeface="Verdana" panose="020B0604030504040204" pitchFamily="34" charset="0"/>
                  </a:rPr>
                  <a:t>European Southern Observatory, Garching </a:t>
                </a:r>
                <a:r>
                  <a:rPr lang="en-US" sz="2400" baseline="30000" dirty="0">
                    <a:latin typeface="Source Sans Pro" panose="020B0503030403020204" pitchFamily="34" charset="0"/>
                    <a:ea typeface="Source Sans Pro" panose="020B0503030403020204" pitchFamily="34" charset="0"/>
                    <a:cs typeface="Verdana" panose="020B0604030504040204" pitchFamily="34" charset="0"/>
                  </a:rPr>
                  <a:t>3</a:t>
                </a:r>
                <a:r>
                  <a:rPr lang="en-GB" sz="2400" b="0" i="0" u="none" strike="noStrike" dirty="0">
                    <a:effectLst/>
                    <a:latin typeface="Source Sans Pro" panose="020B0503030403020204" pitchFamily="34" charset="0"/>
                    <a:ea typeface="Source Sans Pro" panose="020B0503030403020204" pitchFamily="34" charset="0"/>
                  </a:rPr>
                  <a:t>Institute of Astronomy and National Astronomical Observatory, </a:t>
                </a:r>
                <a:r>
                  <a:rPr lang="en-US" sz="2400" dirty="0">
                    <a:latin typeface="Source Sans Pro" panose="020B0503030403020204" pitchFamily="34" charset="0"/>
                    <a:ea typeface="Source Sans Pro" panose="020B0503030403020204" pitchFamily="34" charset="0"/>
                    <a:cs typeface="Verdana" panose="020B0604030504040204" pitchFamily="34" charset="0"/>
                  </a:rPr>
                  <a:t>Bulgarian Academy of Sciences </a:t>
                </a:r>
              </a:p>
              <a:p>
                <a:pPr marL="0" indent="0">
                  <a:lnSpc>
                    <a:spcPct val="100000"/>
                  </a:lnSpc>
                  <a:buNone/>
                </a:pPr>
                <a:endParaRPr lang="en-US" sz="28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p:txBody>
          </p:sp>
          <p:sp>
            <p:nvSpPr>
              <p:cNvPr id="53" name="Content Placeholder 4">
                <a:extLst>
                  <a:ext uri="{FF2B5EF4-FFF2-40B4-BE49-F238E27FC236}">
                    <a16:creationId xmlns:a16="http://schemas.microsoft.com/office/drawing/2014/main" id="{C4A67A97-E389-4DC6-15D3-C818DA02F73E}"/>
                  </a:ext>
                </a:extLst>
              </p:cNvPr>
              <p:cNvSpPr txBox="1">
                <a:spLocks/>
              </p:cNvSpPr>
              <p:nvPr/>
            </p:nvSpPr>
            <p:spPr>
              <a:xfrm>
                <a:off x="1215969" y="28982973"/>
                <a:ext cx="6651769" cy="55233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a:latin typeface="Source Sans Pro" panose="020B0503030403020204" pitchFamily="34" charset="0"/>
                    <a:ea typeface="Source Sans Pro" panose="020B0503030403020204" pitchFamily="34" charset="0"/>
                    <a:cs typeface="Biome" panose="020B0604020202020204" pitchFamily="34" charset="0"/>
                  </a:rPr>
                  <a:t> </a:t>
                </a:r>
                <a:r>
                  <a:rPr lang="en-US" sz="2400" b="1" dirty="0">
                    <a:latin typeface="Source Sans Pro" panose="020B0503030403020204" pitchFamily="34" charset="0"/>
                    <a:ea typeface="Source Sans Pro" panose="020B0503030403020204" pitchFamily="34" charset="0"/>
                    <a:cs typeface="Biome" panose="020B0604020202020204" pitchFamily="34" charset="0"/>
                  </a:rPr>
                  <a:t>Email: </a:t>
                </a:r>
                <a:r>
                  <a:rPr lang="en-US" sz="2400" dirty="0" err="1">
                    <a:latin typeface="Source Sans Pro" panose="020B0503030403020204" pitchFamily="34" charset="0"/>
                    <a:ea typeface="Source Sans Pro" panose="020B0503030403020204" pitchFamily="34" charset="0"/>
                    <a:cs typeface="Biome" panose="020B0604020202020204" pitchFamily="34" charset="0"/>
                  </a:rPr>
                  <a:t>a.donaldson@ed.ac.uk</a:t>
                </a: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pic>
            <p:nvPicPr>
              <p:cNvPr id="55" name="Picture 54" descr="A close-up of a person smiling&#10;&#10;Description automatically generated">
                <a:extLst>
                  <a:ext uri="{FF2B5EF4-FFF2-40B4-BE49-F238E27FC236}">
                    <a16:creationId xmlns:a16="http://schemas.microsoft.com/office/drawing/2014/main" id="{66147346-A91D-3A36-13ED-1599F82F7A8A}"/>
                  </a:ext>
                </a:extLst>
              </p:cNvPr>
              <p:cNvPicPr>
                <a:picLocks noChangeAspect="1"/>
              </p:cNvPicPr>
              <p:nvPr/>
            </p:nvPicPr>
            <p:blipFill>
              <a:blip r:embed="rId11"/>
              <a:stretch>
                <a:fillRect/>
              </a:stretch>
            </p:blipFill>
            <p:spPr>
              <a:xfrm>
                <a:off x="1414688" y="26012297"/>
                <a:ext cx="2156491" cy="2702109"/>
              </a:xfrm>
              <a:prstGeom prst="rect">
                <a:avLst/>
              </a:prstGeom>
              <a:grpFill/>
              <a:ln>
                <a:solidFill>
                  <a:schemeClr val="tx1"/>
                </a:solidFill>
              </a:ln>
            </p:spPr>
          </p:pic>
        </p:grpSp>
        <p:sp>
          <p:nvSpPr>
            <p:cNvPr id="57" name="Content Placeholder 4">
              <a:extLst>
                <a:ext uri="{FF2B5EF4-FFF2-40B4-BE49-F238E27FC236}">
                  <a16:creationId xmlns:a16="http://schemas.microsoft.com/office/drawing/2014/main" id="{7CBD7479-1EC6-933C-AAEA-D017E69BBE20}"/>
                </a:ext>
              </a:extLst>
            </p:cNvPr>
            <p:cNvSpPr txBox="1">
              <a:spLocks/>
            </p:cNvSpPr>
            <p:nvPr/>
          </p:nvSpPr>
          <p:spPr>
            <a:xfrm>
              <a:off x="10375536" y="26322997"/>
              <a:ext cx="1751091" cy="1934055"/>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a:latin typeface="Source Sans Pro" panose="020B0503030403020204" pitchFamily="34" charset="0"/>
                  <a:ea typeface="Source Sans Pro" panose="020B0503030403020204" pitchFamily="34" charset="0"/>
                  <a:cs typeface="Verdana" panose="020B0604030504040204" pitchFamily="34" charset="0"/>
                </a:rPr>
                <a:t>Scan QR code  to view the online version of this poster.</a:t>
              </a:r>
            </a:p>
          </p:txBody>
        </p:sp>
      </p:grpSp>
      <p:sp>
        <p:nvSpPr>
          <p:cNvPr id="8" name="Content Placeholder 4">
            <a:extLst>
              <a:ext uri="{FF2B5EF4-FFF2-40B4-BE49-F238E27FC236}">
                <a16:creationId xmlns:a16="http://schemas.microsoft.com/office/drawing/2014/main" id="{3518A52A-449B-7CFE-D7E7-2685DDEC520F}"/>
              </a:ext>
            </a:extLst>
          </p:cNvPr>
          <p:cNvSpPr txBox="1">
            <a:spLocks/>
          </p:cNvSpPr>
          <p:nvPr/>
        </p:nvSpPr>
        <p:spPr>
          <a:xfrm>
            <a:off x="24462712" y="28592830"/>
            <a:ext cx="17649564" cy="1265497"/>
          </a:xfrm>
          <a:prstGeom prst="roundRect">
            <a:avLst>
              <a:gd name="adj" fmla="val 21419"/>
            </a:avLst>
          </a:prstGeom>
          <a:no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gn="just">
              <a:spcBef>
                <a:spcPts val="811"/>
              </a:spcBef>
              <a:buNone/>
            </a:pPr>
            <a:r>
              <a:rPr lang="en-US" sz="2400" b="1" dirty="0">
                <a:latin typeface="Source Sans Pro" panose="020B0503030403020204" pitchFamily="34" charset="0"/>
                <a:ea typeface="Source Sans Pro" panose="020B0503030403020204" pitchFamily="34" charset="0"/>
                <a:cs typeface="Verdana" panose="020B0604030504040204" pitchFamily="34" charset="0"/>
              </a:rPr>
              <a:t>References:          </a:t>
            </a:r>
          </a:p>
          <a:p>
            <a:pPr marL="0" indent="0" algn="just">
              <a:spcBef>
                <a:spcPts val="811"/>
              </a:spcBef>
              <a:buNone/>
            </a:pPr>
            <a:r>
              <a:rPr lang="en-US" sz="2300" dirty="0">
                <a:latin typeface="Source Sans Pro" panose="020B0503030403020204" pitchFamily="34" charset="0"/>
                <a:ea typeface="Source Sans Pro" panose="020B0503030403020204" pitchFamily="34" charset="0"/>
                <a:cs typeface="Verdana" panose="020B0604030504040204" pitchFamily="34" charset="0"/>
              </a:rPr>
              <a:t>[1]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Karttunen</a:t>
            </a:r>
            <a:r>
              <a:rPr lang="en-US" sz="2300" dirty="0">
                <a:latin typeface="Source Sans Pro" panose="020B0503030403020204" pitchFamily="34" charset="0"/>
                <a:ea typeface="Source Sans Pro" panose="020B0503030403020204" pitchFamily="34" charset="0"/>
                <a:cs typeface="Verdana" panose="020B0604030504040204" pitchFamily="34" charset="0"/>
              </a:rPr>
              <a:t> (1989) ; [2]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Karttunen</a:t>
            </a:r>
            <a:r>
              <a:rPr lang="en-US" sz="2300" dirty="0">
                <a:latin typeface="Source Sans Pro" panose="020B0503030403020204" pitchFamily="34" charset="0"/>
                <a:ea typeface="Source Sans Pro" panose="020B0503030403020204" pitchFamily="34" charset="0"/>
                <a:cs typeface="Verdana" panose="020B0604030504040204" pitchFamily="34" charset="0"/>
              </a:rPr>
              <a:t> &amp; Bowell (1989);  [3]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Kaasalainen</a:t>
            </a:r>
            <a:r>
              <a:rPr lang="en-US" sz="2300" dirty="0">
                <a:latin typeface="Source Sans Pro" panose="020B0503030403020204" pitchFamily="34" charset="0"/>
                <a:ea typeface="Source Sans Pro" panose="020B0503030403020204" pitchFamily="34" charset="0"/>
                <a:cs typeface="Verdana" panose="020B0604030504040204" pitchFamily="34" charset="0"/>
              </a:rPr>
              <a:t> &amp; </a:t>
            </a:r>
            <a:r>
              <a:rPr lang="en-US" sz="2300" dirty="0" err="1">
                <a:latin typeface="Source Sans Pro" panose="020B0503030403020204" pitchFamily="34" charset="0"/>
                <a:ea typeface="Source Sans Pro" panose="020B0503030403020204" pitchFamily="34" charset="0"/>
                <a:cs typeface="Verdana" panose="020B0604030504040204" pitchFamily="34" charset="0"/>
              </a:rPr>
              <a:t>Torppa</a:t>
            </a:r>
            <a:r>
              <a:rPr lang="en-US" sz="2300" dirty="0">
                <a:latin typeface="Source Sans Pro" panose="020B0503030403020204" pitchFamily="34" charset="0"/>
                <a:ea typeface="Source Sans Pro" panose="020B0503030403020204" pitchFamily="34" charset="0"/>
                <a:cs typeface="Verdana" panose="020B0604030504040204" pitchFamily="34" charset="0"/>
              </a:rPr>
              <a:t> (2001);  [4]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Kaasalainen</a:t>
            </a:r>
            <a:r>
              <a:rPr lang="en-US" sz="2300" dirty="0">
                <a:latin typeface="Source Sans Pro" panose="020B0503030403020204" pitchFamily="34" charset="0"/>
                <a:ea typeface="Source Sans Pro" panose="020B0503030403020204" pitchFamily="34" charset="0"/>
                <a:cs typeface="Verdana" panose="020B0604030504040204" pitchFamily="34" charset="0"/>
              </a:rPr>
              <a:t> et  al. (2001);    [5] </a:t>
            </a:r>
            <a:r>
              <a:rPr lang="en-US" sz="2300" dirty="0" err="1">
                <a:latin typeface="Source Sans Pro" panose="020B0503030403020204" pitchFamily="34" charset="0"/>
                <a:ea typeface="Source Sans Pro" panose="020B0503030403020204" pitchFamily="34" charset="0"/>
                <a:cs typeface="Verdana" panose="020B0604030504040204" pitchFamily="34" charset="0"/>
              </a:rPr>
              <a:t>Durech</a:t>
            </a:r>
            <a:r>
              <a:rPr lang="en-US" sz="2300" dirty="0">
                <a:latin typeface="Source Sans Pro" panose="020B0503030403020204" pitchFamily="34" charset="0"/>
                <a:ea typeface="Source Sans Pro" panose="020B0503030403020204" pitchFamily="34" charset="0"/>
                <a:cs typeface="Verdana" panose="020B0604030504040204" pitchFamily="34" charset="0"/>
              </a:rPr>
              <a:t> et al. (2010)  </a:t>
            </a:r>
          </a:p>
          <a:p>
            <a:pPr>
              <a:lnSpc>
                <a:spcPct val="15000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24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24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9" name="Picture 8" descr="Diagram, application&#10;&#10;Description automatically generated">
            <a:extLst>
              <a:ext uri="{FF2B5EF4-FFF2-40B4-BE49-F238E27FC236}">
                <a16:creationId xmlns:a16="http://schemas.microsoft.com/office/drawing/2014/main" id="{D972E21E-7C6A-B989-A170-9B7A75D0B774}"/>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contrast="-40000"/>
                    </a14:imgEffect>
                  </a14:imgLayer>
                </a14:imgProps>
              </a:ext>
            </a:extLst>
          </a:blip>
          <a:srcRect l="49107" t="82540" r="45938" b="10445"/>
          <a:stretch/>
        </p:blipFill>
        <p:spPr>
          <a:xfrm>
            <a:off x="38139889" y="-91980"/>
            <a:ext cx="1816998" cy="1511161"/>
          </a:xfrm>
          <a:prstGeom prst="rect">
            <a:avLst/>
          </a:prstGeom>
          <a:solidFill>
            <a:srgbClr val="D6D9D2"/>
          </a:solidFill>
          <a:ln>
            <a:noFill/>
          </a:ln>
        </p:spPr>
      </p:pic>
    </p:spTree>
    <p:extLst>
      <p:ext uri="{BB962C8B-B14F-4D97-AF65-F5344CB8AC3E}">
        <p14:creationId xmlns:p14="http://schemas.microsoft.com/office/powerpoint/2010/main" val="1908076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5C2ED"/>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AC320B-0B83-A244-94E1-67C19F562775}"/>
              </a:ext>
            </a:extLst>
          </p:cNvPr>
          <p:cNvSpPr>
            <a:spLocks noGrp="1"/>
          </p:cNvSpPr>
          <p:nvPr>
            <p:ph type="title"/>
          </p:nvPr>
        </p:nvSpPr>
        <p:spPr>
          <a:xfrm>
            <a:off x="6617095" y="48132"/>
            <a:ext cx="30322591" cy="3892094"/>
          </a:xfrm>
          <a:noFill/>
          <a:ln w="28575">
            <a:noFill/>
          </a:ln>
        </p:spPr>
        <p:txBody>
          <a:bodyPr>
            <a:noAutofit/>
          </a:bodyPr>
          <a:lstStyle/>
          <a:p>
            <a:pPr algn="ctr">
              <a:lnSpc>
                <a:spcPct val="100000"/>
              </a:lnSpc>
            </a:pPr>
            <a:r>
              <a:rPr lang="en-US" sz="8800" b="1" dirty="0">
                <a:latin typeface="Source Sans Pro" panose="020B0503030403020204" pitchFamily="34" charset="0"/>
                <a:ea typeface="Source Sans Pro" panose="020B0503030403020204" pitchFamily="34" charset="0"/>
                <a:cs typeface="Verdana" panose="020B0604030504040204" pitchFamily="34" charset="0"/>
              </a:rPr>
              <a:t>Uncovering the shapes of comets from the ground: The nucleus of comet 162P/Siding-Spring</a:t>
            </a:r>
          </a:p>
        </p:txBody>
      </p:sp>
      <p:sp>
        <p:nvSpPr>
          <p:cNvPr id="5" name="Content Placeholder 4">
            <a:extLst>
              <a:ext uri="{FF2B5EF4-FFF2-40B4-BE49-F238E27FC236}">
                <a16:creationId xmlns:a16="http://schemas.microsoft.com/office/drawing/2014/main" id="{B31A1F88-CDBB-BF4C-8297-9F9F42A43065}"/>
              </a:ext>
            </a:extLst>
          </p:cNvPr>
          <p:cNvSpPr>
            <a:spLocks noGrp="1"/>
          </p:cNvSpPr>
          <p:nvPr>
            <p:ph idx="1"/>
          </p:nvPr>
        </p:nvSpPr>
        <p:spPr>
          <a:xfrm>
            <a:off x="908683" y="4822211"/>
            <a:ext cx="11426604" cy="9590257"/>
          </a:xfrm>
          <a:prstGeom prst="roundRect">
            <a:avLst>
              <a:gd name="adj" fmla="val 8976"/>
            </a:avLst>
          </a:prstGeom>
          <a:solidFill>
            <a:srgbClr val="9F9FED"/>
          </a:solidFill>
          <a:ln w="38100">
            <a:noFill/>
          </a:ln>
        </p:spPr>
        <p:txBody>
          <a:bodyPr>
            <a:noAutofit/>
          </a:bodyPr>
          <a:lstStyle/>
          <a:p>
            <a:pPr marL="96836" indent="0">
              <a:lnSpc>
                <a:spcPct val="150000"/>
              </a:lnSpc>
              <a:spcBef>
                <a:spcPts val="3603"/>
              </a:spcBef>
              <a:buNone/>
            </a:pPr>
            <a:r>
              <a:rPr lang="en-US" sz="3600" b="1" dirty="0">
                <a:latin typeface="Source Sans Pro" panose="020B0503030403020204" pitchFamily="34" charset="0"/>
                <a:ea typeface="Source Sans Pro" panose="020B0503030403020204" pitchFamily="34" charset="0"/>
                <a:cs typeface="Thonburi" pitchFamily="2" charset="-34"/>
              </a:rPr>
              <a:t>1. Motivation</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Detailed information on the shapes of comets has come primarily from a small number of situ missions (Figure 1) and one radar detection. </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These observations revealed that ~70% of seven short period comet nuclei have a </a:t>
            </a:r>
            <a:r>
              <a:rPr lang="en-GB" sz="2800" b="1" dirty="0">
                <a:latin typeface="Source Sans Pro" panose="020B0503030403020204" pitchFamily="34" charset="0"/>
                <a:ea typeface="Source Sans Pro" panose="020B0503030403020204" pitchFamily="34" charset="0"/>
                <a:cs typeface="Thonburi" pitchFamily="2" charset="-34"/>
              </a:rPr>
              <a:t>bilobed </a:t>
            </a:r>
            <a:r>
              <a:rPr lang="en-GB" sz="2800" dirty="0">
                <a:latin typeface="Source Sans Pro" panose="020B0503030403020204" pitchFamily="34" charset="0"/>
                <a:ea typeface="Source Sans Pro" panose="020B0503030403020204" pitchFamily="34" charset="0"/>
                <a:cs typeface="Thonburi" pitchFamily="2" charset="-34"/>
              </a:rPr>
              <a:t>shape (i.e. comprised of two distinct lobes). In comparison, it is estimated that only 20% of ~1000 near-Earth asteroids are in such contact binary configurations. </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Is there a process specific to comets that results in the preferential formation of bilobed shapes? The present sample size of comet nuclei with well-constrained shapes from is too small to answer this.</a:t>
            </a:r>
          </a:p>
          <a:p>
            <a:pPr marL="67428" indent="0">
              <a:lnSpc>
                <a:spcPct val="150000"/>
              </a:lnSpc>
              <a:spcBef>
                <a:spcPts val="811"/>
              </a:spcBef>
              <a:buSzPct val="120000"/>
              <a:buNone/>
            </a:pPr>
            <a:r>
              <a:rPr lang="en-GB" sz="2800" b="1" dirty="0">
                <a:latin typeface="Source Sans Pro" panose="020B0503030403020204" pitchFamily="34" charset="0"/>
                <a:ea typeface="Source Sans Pro" panose="020B0503030403020204" pitchFamily="34" charset="0"/>
                <a:cs typeface="Thonburi" pitchFamily="2" charset="-34"/>
              </a:rPr>
              <a:t>Aim</a:t>
            </a:r>
            <a:r>
              <a:rPr lang="en-GB" sz="2800" dirty="0">
                <a:latin typeface="Source Sans Pro" panose="020B0503030403020204" pitchFamily="34" charset="0"/>
                <a:ea typeface="Source Sans Pro" panose="020B0503030403020204" pitchFamily="34" charset="0"/>
                <a:cs typeface="Thonburi" pitchFamily="2" charset="-34"/>
              </a:rPr>
              <a:t>: Develop a method to identify the shapes of comet nuclei using solely ground-based observations.</a:t>
            </a:r>
          </a:p>
        </p:txBody>
      </p:sp>
      <p:sp>
        <p:nvSpPr>
          <p:cNvPr id="6" name="Title 3">
            <a:extLst>
              <a:ext uri="{FF2B5EF4-FFF2-40B4-BE49-F238E27FC236}">
                <a16:creationId xmlns:a16="http://schemas.microsoft.com/office/drawing/2014/main" id="{BA0CF99E-4741-AD47-9CCB-25D2DA2D23A9}"/>
              </a:ext>
            </a:extLst>
          </p:cNvPr>
          <p:cNvSpPr txBox="1">
            <a:spLocks/>
          </p:cNvSpPr>
          <p:nvPr/>
        </p:nvSpPr>
        <p:spPr>
          <a:xfrm>
            <a:off x="1177687" y="3380665"/>
            <a:ext cx="41201405" cy="1480179"/>
          </a:xfrm>
          <a:prstGeom prst="rect">
            <a:avLst/>
          </a:prstGeom>
        </p:spPr>
        <p:txBody>
          <a:bodyPr vert="horz" lIns="183036" tIns="91518" rIns="183036" bIns="91518" rtlCol="0" anchor="ctr">
            <a:noAutofit/>
          </a:bodyPr>
          <a:lst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a:lstStyle>
          <a:p>
            <a:pPr algn="ctr"/>
            <a:r>
              <a:rPr lang="en-US" sz="5400" b="1" dirty="0">
                <a:latin typeface="Source Sans Pro" panose="020B0503030403020204" pitchFamily="34" charset="0"/>
                <a:ea typeface="Source Sans Pro" panose="020B0503030403020204" pitchFamily="34" charset="0"/>
                <a:cs typeface="Verdana" panose="020B0604030504040204" pitchFamily="34" charset="0"/>
              </a:rPr>
              <a:t>Abbie</a:t>
            </a:r>
            <a:r>
              <a:rPr lang="en-US" sz="5400" dirty="0">
                <a:latin typeface="Source Sans Pro" panose="020B0503030403020204" pitchFamily="34" charset="0"/>
                <a:ea typeface="Source Sans Pro" panose="020B0503030403020204" pitchFamily="34" charset="0"/>
                <a:cs typeface="Verdana" panose="020B0604030504040204" pitchFamily="34" charset="0"/>
              </a:rPr>
              <a:t> </a:t>
            </a:r>
            <a:r>
              <a:rPr lang="en-US" sz="5400" b="1" dirty="0">
                <a:latin typeface="Source Sans Pro" panose="020B0503030403020204" pitchFamily="34" charset="0"/>
                <a:ea typeface="Source Sans Pro" panose="020B0503030403020204" pitchFamily="34" charset="0"/>
                <a:cs typeface="Verdana" panose="020B0604030504040204" pitchFamily="34" charset="0"/>
              </a:rPr>
              <a:t>Donaldson</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 </a:t>
            </a:r>
            <a:r>
              <a:rPr lang="en-US" sz="5400" dirty="0">
                <a:latin typeface="Source Sans Pro" panose="020B0503030403020204" pitchFamily="34" charset="0"/>
                <a:ea typeface="Source Sans Pro" panose="020B0503030403020204" pitchFamily="34" charset="0"/>
                <a:cs typeface="Verdana" panose="020B0604030504040204" pitchFamily="34" charset="0"/>
              </a:rPr>
              <a:t> Colin Snodgrass</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 </a:t>
            </a:r>
            <a:r>
              <a:rPr lang="en-US" sz="5400" dirty="0">
                <a:latin typeface="Source Sans Pro" panose="020B0503030403020204" pitchFamily="34" charset="0"/>
                <a:ea typeface="Source Sans Pro" panose="020B0503030403020204" pitchFamily="34" charset="0"/>
                <a:cs typeface="Verdana" panose="020B0604030504040204" pitchFamily="34" charset="0"/>
              </a:rPr>
              <a:t> Rosita Kokotanekova</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1,2,3 </a:t>
            </a:r>
            <a:r>
              <a:rPr lang="en-US" sz="5400" dirty="0">
                <a:latin typeface="Source Sans Pro" panose="020B0503030403020204" pitchFamily="34" charset="0"/>
                <a:ea typeface="Source Sans Pro" panose="020B0503030403020204" pitchFamily="34" charset="0"/>
                <a:cs typeface="Verdana" panose="020B0604030504040204" pitchFamily="34" charset="0"/>
              </a:rPr>
              <a:t> Agata Rożek</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a:t>
            </a:r>
            <a:endParaRPr lang="en-US" sz="5400"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10" name="Content Placeholder 4">
            <a:extLst>
              <a:ext uri="{FF2B5EF4-FFF2-40B4-BE49-F238E27FC236}">
                <a16:creationId xmlns:a16="http://schemas.microsoft.com/office/drawing/2014/main" id="{3045A05C-A330-FB4F-900B-C2563DCC2836}"/>
              </a:ext>
            </a:extLst>
          </p:cNvPr>
          <p:cNvSpPr txBox="1">
            <a:spLocks/>
          </p:cNvSpPr>
          <p:nvPr/>
        </p:nvSpPr>
        <p:spPr>
          <a:xfrm>
            <a:off x="24413989" y="4822211"/>
            <a:ext cx="17841453" cy="16214281"/>
          </a:xfrm>
          <a:prstGeom prst="roundRect">
            <a:avLst>
              <a:gd name="adj" fmla="val 1295"/>
            </a:avLst>
          </a:prstGeom>
          <a:solidFill>
            <a:schemeClr val="bg1"/>
          </a:solid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3" b="1" dirty="0">
                <a:latin typeface="Source Sans Pro" panose="020B0503030403020204" pitchFamily="34" charset="0"/>
                <a:ea typeface="Source Sans Pro" panose="020B0503030403020204" pitchFamily="34" charset="0"/>
                <a:cs typeface="Verdana" panose="020B0604030504040204" pitchFamily="34" charset="0"/>
              </a:rPr>
              <a:t>4. Application of convex lightcurve inversion to 162P/Siding-Spring</a:t>
            </a:r>
          </a:p>
          <a:p>
            <a:pPr marL="0" indent="0">
              <a:lnSpc>
                <a:spcPct val="150000"/>
              </a:lnSpc>
              <a:buNone/>
            </a:pPr>
            <a:endParaRPr lang="en-US" sz="320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sz="2800" dirty="0">
              <a:latin typeface="Source Sans Pro" panose="020B0503030403020204" pitchFamily="34" charset="0"/>
              <a:ea typeface="Source Sans Pro" panose="020B0503030403020204" pitchFamily="34" charset="0"/>
            </a:endParaRPr>
          </a:p>
          <a:p>
            <a:pPr marL="0" indent="0">
              <a:lnSpc>
                <a:spcPct val="150000"/>
              </a:lnSpc>
              <a:buNone/>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buSzPct val="120000"/>
              <a:buNone/>
            </a:pPr>
            <a:endParaRPr lang="en-US" sz="26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3"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28" name="Picture 4" descr="STFC Logo new — FREYA">
            <a:extLst>
              <a:ext uri="{FF2B5EF4-FFF2-40B4-BE49-F238E27FC236}">
                <a16:creationId xmlns:a16="http://schemas.microsoft.com/office/drawing/2014/main" id="{BA8A0E36-60A7-7240-85BB-5B56859FC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585" y="1682383"/>
            <a:ext cx="5879159" cy="1508067"/>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4">
            <a:extLst>
              <a:ext uri="{FF2B5EF4-FFF2-40B4-BE49-F238E27FC236}">
                <a16:creationId xmlns:a16="http://schemas.microsoft.com/office/drawing/2014/main" id="{883DD514-31D8-C840-8CBC-54199D7E21DA}"/>
              </a:ext>
            </a:extLst>
          </p:cNvPr>
          <p:cNvSpPr txBox="1">
            <a:spLocks/>
          </p:cNvSpPr>
          <p:nvPr/>
        </p:nvSpPr>
        <p:spPr>
          <a:xfrm>
            <a:off x="12914242" y="22320378"/>
            <a:ext cx="10959735" cy="7573929"/>
          </a:xfrm>
          <a:prstGeom prst="roundRect">
            <a:avLst>
              <a:gd name="adj" fmla="val 8957"/>
            </a:avLst>
          </a:prstGeom>
          <a:solidFill>
            <a:srgbClr val="9F9FED"/>
          </a:solidFill>
          <a:ln w="38100">
            <a:noFill/>
          </a:ln>
        </p:spPr>
        <p:txBody>
          <a:bodyPr vert="horz" lIns="183036" tIns="91518" rIns="183036" bIns="91518" rtlCol="0">
            <a:normAutofit lnSpcReduction="1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3. Modeling shapes from lightcurves</a:t>
            </a:r>
          </a:p>
          <a:p>
            <a:pPr>
              <a:lnSpc>
                <a:spcPct val="150000"/>
              </a:lnSpc>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lightcurve of a small body is highly dependent on its shape and aspect [1,2] meaning that shape information can be extracted from even sparse-in-time photometry.</a:t>
            </a:r>
          </a:p>
          <a:p>
            <a:pPr>
              <a:lnSpc>
                <a:spcPct val="150000"/>
              </a:lnSpc>
            </a:pPr>
            <a:r>
              <a:rPr lang="en-GB" sz="28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 lightcurve inversion (CLI) </a:t>
            </a:r>
            <a:r>
              <a:rPr lang="en-GB"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constructs a convex “hull” of an object from lightcurves collected over multiple epochs and viewing geometries [3,4]. </a:t>
            </a:r>
          </a:p>
          <a:p>
            <a:pPr>
              <a:lnSpc>
                <a:spcPct val="150000"/>
              </a:lnSpc>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We use the software package </a:t>
            </a:r>
            <a:r>
              <a:rPr lang="en-US" sz="2800" i="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convexinv</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[5] to </a:t>
            </a:r>
            <a:r>
              <a:rPr lang="en-US" sz="2800" dirty="0" err="1">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optimise</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the shape, sidereal period and pole orientation which</a:t>
            </a:r>
            <a:r>
              <a:rPr lang="en-GB"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match the input comet  lightcurves best.</a:t>
            </a: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30" name="Picture 6">
            <a:extLst>
              <a:ext uri="{FF2B5EF4-FFF2-40B4-BE49-F238E27FC236}">
                <a16:creationId xmlns:a16="http://schemas.microsoft.com/office/drawing/2014/main" id="{F7B111F1-8584-D145-BEB4-0A172E2F9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23" y="1994179"/>
            <a:ext cx="5537272" cy="131935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E304423D-3E5F-DBBF-43EF-63C1158386AD}"/>
              </a:ext>
            </a:extLst>
          </p:cNvPr>
          <p:cNvSpPr txBox="1">
            <a:spLocks/>
          </p:cNvSpPr>
          <p:nvPr/>
        </p:nvSpPr>
        <p:spPr>
          <a:xfrm>
            <a:off x="27749344" y="29555888"/>
            <a:ext cx="17748481" cy="1029913"/>
          </a:xfrm>
          <a:prstGeom prst="roundRect">
            <a:avLst>
              <a:gd name="adj" fmla="val 0"/>
            </a:avLst>
          </a:prstGeom>
          <a:noFill/>
          <a:ln w="28575">
            <a:noFill/>
          </a:ln>
        </p:spPr>
        <p:txBody>
          <a:bodyPr vert="horz" lIns="183036" tIns="91518" rIns="183036" bIns="91518" numCol="1"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endParaRPr lang="en-US" sz="2800" b="1" dirty="0">
              <a:solidFill>
                <a:schemeClr val="bg1"/>
              </a:solidFill>
              <a:latin typeface="Helvetica" pitchFamily="2" charset="0"/>
              <a:ea typeface="Source Sans Pro" panose="020B0503030403020204" pitchFamily="34" charset="0"/>
              <a:cs typeface="Verdana" panose="020B0604030504040204" pitchFamily="34" charset="0"/>
            </a:endParaRPr>
          </a:p>
        </p:txBody>
      </p:sp>
      <p:grpSp>
        <p:nvGrpSpPr>
          <p:cNvPr id="22" name="Group 21">
            <a:extLst>
              <a:ext uri="{FF2B5EF4-FFF2-40B4-BE49-F238E27FC236}">
                <a16:creationId xmlns:a16="http://schemas.microsoft.com/office/drawing/2014/main" id="{2EB2E318-6CA5-725E-8228-3FA0F1B8ACD4}"/>
              </a:ext>
            </a:extLst>
          </p:cNvPr>
          <p:cNvGrpSpPr/>
          <p:nvPr/>
        </p:nvGrpSpPr>
        <p:grpSpPr>
          <a:xfrm>
            <a:off x="1079823" y="15005672"/>
            <a:ext cx="11425518" cy="10673863"/>
            <a:chOff x="1422427" y="5425227"/>
            <a:chExt cx="14677567" cy="14347978"/>
          </a:xfrm>
        </p:grpSpPr>
        <p:pic>
          <p:nvPicPr>
            <p:cNvPr id="13" name="Picture 12">
              <a:extLst>
                <a:ext uri="{FF2B5EF4-FFF2-40B4-BE49-F238E27FC236}">
                  <a16:creationId xmlns:a16="http://schemas.microsoft.com/office/drawing/2014/main" id="{982B32BE-DAA4-2EB9-2A68-FB6C5B497DAD}"/>
                </a:ext>
              </a:extLst>
            </p:cNvPr>
            <p:cNvPicPr>
              <a:picLocks noChangeAspect="1"/>
            </p:cNvPicPr>
            <p:nvPr/>
          </p:nvPicPr>
          <p:blipFill>
            <a:blip r:embed="rId5"/>
            <a:stretch>
              <a:fillRect/>
            </a:stretch>
          </p:blipFill>
          <p:spPr>
            <a:xfrm>
              <a:off x="1428010" y="5425227"/>
              <a:ext cx="14666401" cy="9356002"/>
            </a:xfrm>
            <a:prstGeom prst="rect">
              <a:avLst/>
            </a:prstGeom>
            <a:ln>
              <a:solidFill>
                <a:schemeClr val="tx1"/>
              </a:solidFill>
            </a:ln>
          </p:spPr>
        </p:pic>
        <p:sp>
          <p:nvSpPr>
            <p:cNvPr id="21" name="Content Placeholder 4">
              <a:extLst>
                <a:ext uri="{FF2B5EF4-FFF2-40B4-BE49-F238E27FC236}">
                  <a16:creationId xmlns:a16="http://schemas.microsoft.com/office/drawing/2014/main" id="{7DCF80E7-3648-6F2E-845A-A3D8C98F8285}"/>
                </a:ext>
              </a:extLst>
            </p:cNvPr>
            <p:cNvSpPr txBox="1">
              <a:spLocks/>
            </p:cNvSpPr>
            <p:nvPr/>
          </p:nvSpPr>
          <p:spPr>
            <a:xfrm>
              <a:off x="1422427" y="15034088"/>
              <a:ext cx="14677567" cy="4739117"/>
            </a:xfrm>
            <a:prstGeom prst="roundRect">
              <a:avLst>
                <a:gd name="adj" fmla="val 6716"/>
              </a:avLst>
            </a:prstGeom>
            <a:solidFill>
              <a:schemeClr val="bg1"/>
            </a:solid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US" sz="2800" b="1" dirty="0">
                  <a:latin typeface="Source Sans Pro" panose="020B0503030403020204" pitchFamily="34" charset="0"/>
                  <a:ea typeface="Source Sans Pro" panose="020B0503030403020204" pitchFamily="34" charset="0"/>
                  <a:cs typeface="Verdana" panose="020B0604030504040204" pitchFamily="34" charset="0"/>
                </a:rPr>
                <a:t>Figure 1. </a:t>
              </a:r>
              <a:r>
                <a:rPr lang="en-US" sz="2800" dirty="0">
                  <a:latin typeface="Source Sans Pro" panose="020B0503030403020204" pitchFamily="34" charset="0"/>
                  <a:ea typeface="Source Sans Pro" panose="020B0503030403020204" pitchFamily="34" charset="0"/>
                  <a:cs typeface="Verdana" panose="020B0604030504040204" pitchFamily="34" charset="0"/>
                </a:rPr>
                <a:t>The six comets imaged by spacecraft. Four of these comets (1P, 19P, 103P and 67P) are bilobed in shape. </a:t>
              </a:r>
              <a:r>
                <a:rPr lang="en-US" sz="2800" i="1" dirty="0">
                  <a:latin typeface="Source Sans Pro" panose="020B0503030403020204" pitchFamily="34" charset="0"/>
                  <a:ea typeface="Source Sans Pro" panose="020B0503030403020204" pitchFamily="34" charset="0"/>
                  <a:cs typeface="Verdana" panose="020B0604030504040204" pitchFamily="34" charset="0"/>
                </a:rPr>
                <a:t>Image credits (top left to bottom right): </a:t>
              </a:r>
              <a:r>
                <a:rPr lang="en-GB" sz="2800" b="1" i="1" dirty="0">
                  <a:effectLst/>
                  <a:latin typeface="Source Sans Pro" panose="020B0503030403020204" pitchFamily="34" charset="0"/>
                  <a:ea typeface="Source Sans Pro" panose="020B0503030403020204" pitchFamily="34" charset="0"/>
                </a:rPr>
                <a:t>1P</a:t>
              </a:r>
              <a:r>
                <a:rPr lang="en-GB" sz="2800" i="1" dirty="0">
                  <a:effectLst/>
                  <a:latin typeface="Source Sans Pro" panose="020B0503030403020204" pitchFamily="34" charset="0"/>
                  <a:ea typeface="Source Sans Pro" panose="020B0503030403020204" pitchFamily="34" charset="0"/>
                </a:rPr>
                <a:t>: Giotto/ESA </a:t>
              </a:r>
              <a:r>
                <a:rPr lang="en-GB" sz="2800" b="1" i="1" dirty="0">
                  <a:effectLst/>
                  <a:latin typeface="Source Sans Pro" panose="020B0503030403020204" pitchFamily="34" charset="0"/>
                  <a:ea typeface="Source Sans Pro" panose="020B0503030403020204" pitchFamily="34" charset="0"/>
                </a:rPr>
                <a:t>19P</a:t>
              </a:r>
              <a:r>
                <a:rPr lang="en-GB" sz="2800" i="1" dirty="0">
                  <a:effectLst/>
                  <a:latin typeface="Source Sans Pro" panose="020B0503030403020204" pitchFamily="34" charset="0"/>
                  <a:ea typeface="Source Sans Pro" panose="020B0503030403020204" pitchFamily="34" charset="0"/>
                </a:rPr>
                <a:t>: NASA/JPL </a:t>
              </a:r>
              <a:r>
                <a:rPr lang="en-GB" sz="2800" b="1" i="1" dirty="0">
                  <a:effectLst/>
                  <a:latin typeface="Source Sans Pro" panose="020B0503030403020204" pitchFamily="34" charset="0"/>
                  <a:ea typeface="Source Sans Pro" panose="020B0503030403020204" pitchFamily="34" charset="0"/>
                </a:rPr>
                <a:t>9P</a:t>
              </a:r>
              <a:r>
                <a:rPr lang="en-GB" sz="2800" i="1" dirty="0">
                  <a:effectLst/>
                  <a:latin typeface="Source Sans Pro" panose="020B0503030403020204" pitchFamily="34" charset="0"/>
                  <a:ea typeface="Source Sans Pro" panose="020B0503030403020204" pitchFamily="34" charset="0"/>
                </a:rPr>
                <a:t>: NASA/JPL/UMD </a:t>
              </a:r>
              <a:r>
                <a:rPr lang="en-GB" sz="2800" b="1" i="1" dirty="0">
                  <a:effectLst/>
                  <a:latin typeface="Source Sans Pro" panose="020B0503030403020204" pitchFamily="34" charset="0"/>
                  <a:ea typeface="Source Sans Pro" panose="020B0503030403020204" pitchFamily="34" charset="0"/>
                </a:rPr>
                <a:t>103P</a:t>
              </a:r>
              <a:r>
                <a:rPr lang="en-GB" sz="2800" i="1" dirty="0">
                  <a:effectLst/>
                  <a:latin typeface="Source Sans Pro" panose="020B0503030403020204" pitchFamily="34" charset="0"/>
                  <a:ea typeface="Source Sans Pro" panose="020B0503030403020204" pitchFamily="34" charset="0"/>
                </a:rPr>
                <a:t>: NASA/JPL-</a:t>
              </a:r>
              <a:r>
                <a:rPr lang="en-GB" sz="2800" i="1" dirty="0" err="1">
                  <a:effectLst/>
                  <a:latin typeface="Source Sans Pro" panose="020B0503030403020204" pitchFamily="34" charset="0"/>
                  <a:ea typeface="Source Sans Pro" panose="020B0503030403020204" pitchFamily="34" charset="0"/>
                </a:rPr>
                <a:t>CalTech</a:t>
              </a:r>
              <a:r>
                <a:rPr lang="en-GB" sz="2800" i="1" dirty="0">
                  <a:effectLst/>
                  <a:latin typeface="Source Sans Pro" panose="020B0503030403020204" pitchFamily="34" charset="0"/>
                  <a:ea typeface="Source Sans Pro" panose="020B0503030403020204" pitchFamily="34" charset="0"/>
                </a:rPr>
                <a:t>/UMD </a:t>
              </a:r>
              <a:r>
                <a:rPr lang="en-GB" sz="2800" b="1" i="1" dirty="0">
                  <a:effectLst/>
                  <a:latin typeface="Source Sans Pro" panose="020B0503030403020204" pitchFamily="34" charset="0"/>
                  <a:ea typeface="Source Sans Pro" panose="020B0503030403020204" pitchFamily="34" charset="0"/>
                </a:rPr>
                <a:t>67P</a:t>
              </a:r>
              <a:r>
                <a:rPr lang="en-GB" sz="2800" i="1" dirty="0">
                  <a:effectLst/>
                  <a:latin typeface="Source Sans Pro" panose="020B0503030403020204" pitchFamily="34" charset="0"/>
                  <a:ea typeface="Source Sans Pro" panose="020B0503030403020204" pitchFamily="34" charset="0"/>
                </a:rPr>
                <a:t>: ESA/Rosetta/MPS for OSIRIS Team MPS/UPD/LAM/IAA/ SSO/ INTA/UPM/DASP/IDA </a:t>
              </a:r>
              <a:r>
                <a:rPr lang="en-GB" sz="2800" b="1" i="1" dirty="0">
                  <a:effectLst/>
                  <a:latin typeface="Source Sans Pro" panose="020B0503030403020204" pitchFamily="34" charset="0"/>
                  <a:ea typeface="Source Sans Pro" panose="020B0503030403020204" pitchFamily="34" charset="0"/>
                </a:rPr>
                <a:t>81P</a:t>
              </a:r>
              <a:r>
                <a:rPr lang="en-GB" sz="2800" i="1" dirty="0">
                  <a:effectLst/>
                  <a:latin typeface="Source Sans Pro" panose="020B0503030403020204" pitchFamily="34" charset="0"/>
                  <a:ea typeface="Source Sans Pro" panose="020B0503030403020204" pitchFamily="34" charset="0"/>
                </a:rPr>
                <a:t>: NASA</a:t>
              </a:r>
            </a:p>
            <a:p>
              <a:pPr marL="586620" indent="-519192">
                <a:lnSpc>
                  <a:spcPct val="100000"/>
                </a:lnSpc>
                <a:spcBef>
                  <a:spcPts val="811"/>
                </a:spcBef>
                <a:buNone/>
              </a:pPr>
              <a:r>
                <a:rPr lang="en-US" sz="2800" b="1" dirty="0">
                  <a:latin typeface="Source Sans Pro" panose="020B0503030403020204" pitchFamily="34" charset="0"/>
                  <a:ea typeface="Source Sans Pro" panose="020B0503030403020204" pitchFamily="34" charset="0"/>
                  <a:cs typeface="Verdana" panose="020B0604030504040204" pitchFamily="34" charset="0"/>
                </a:rPr>
                <a:t> </a:t>
              </a:r>
              <a:endParaRPr lang="en-GB" sz="2800" b="1" dirty="0">
                <a:latin typeface="Source Sans Pro" panose="020B0503030403020204" pitchFamily="34" charset="0"/>
                <a:ea typeface="Source Sans Pro" panose="020B0503030403020204" pitchFamily="34" charset="0"/>
                <a:cs typeface="Verdana" panose="020B0604030504040204" pitchFamily="34" charset="0"/>
              </a:endParaRPr>
            </a:p>
            <a:p>
              <a:pPr marL="67428" indent="0">
                <a:lnSpc>
                  <a:spcPct val="100000"/>
                </a:lnSpc>
                <a:spcBef>
                  <a:spcPts val="811"/>
                </a:spcBef>
                <a:buSzPct val="90000"/>
                <a:buNone/>
              </a:pPr>
              <a:endParaRPr lang="en-GB" sz="2800" dirty="0">
                <a:latin typeface="Source Sans Pro" panose="020B0503030403020204" pitchFamily="34" charset="0"/>
                <a:ea typeface="Source Sans Pro" panose="020B0503030403020204" pitchFamily="34" charset="0"/>
                <a:cs typeface="Verdana" panose="020B0604030504040204" pitchFamily="34" charset="0"/>
              </a:endParaRPr>
            </a:p>
            <a:p>
              <a:pPr marL="0" indent="0">
                <a:lnSpc>
                  <a:spcPct val="100000"/>
                </a:lnSpc>
                <a:buFont typeface="Arial" panose="020B0604020202020204" pitchFamily="34" charset="0"/>
                <a:buNone/>
              </a:pP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sp>
        <p:nvSpPr>
          <p:cNvPr id="36" name="Content Placeholder 4">
            <a:extLst>
              <a:ext uri="{FF2B5EF4-FFF2-40B4-BE49-F238E27FC236}">
                <a16:creationId xmlns:a16="http://schemas.microsoft.com/office/drawing/2014/main" id="{045302DD-7B7F-DD4B-455E-3FA00B72F8B9}"/>
              </a:ext>
            </a:extLst>
          </p:cNvPr>
          <p:cNvSpPr txBox="1">
            <a:spLocks/>
          </p:cNvSpPr>
          <p:nvPr/>
        </p:nvSpPr>
        <p:spPr>
          <a:xfrm>
            <a:off x="25054867" y="18791534"/>
            <a:ext cx="8133171" cy="2266279"/>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4.</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X</a:t>
            </a:r>
            <a:r>
              <a:rPr lang="en-US" sz="2800" baseline="300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2</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distribution from a grid search for the direction of the model rotation pole over all ecliptic latitude (</a:t>
            </a:r>
            <a:r>
              <a:rPr lang="el-GR"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λ</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and longitude (</a:t>
            </a:r>
            <a:r>
              <a:rPr lang="el-GR"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β</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a:t>
            </a:r>
            <a:r>
              <a:rPr lang="en-GB" sz="2800" b="1" dirty="0">
                <a:latin typeface="Source Sans Pro" panose="020B0503030403020204" pitchFamily="34" charset="0"/>
                <a:ea typeface="Source Sans Pro" panose="020B0503030403020204" pitchFamily="34" charset="0"/>
                <a:cs typeface="Verdana" panose="020B0604030504040204" pitchFamily="34" charset="0"/>
              </a:rPr>
              <a:t>  </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37" name="Content Placeholder 4">
            <a:extLst>
              <a:ext uri="{FF2B5EF4-FFF2-40B4-BE49-F238E27FC236}">
                <a16:creationId xmlns:a16="http://schemas.microsoft.com/office/drawing/2014/main" id="{FC45DA62-A009-6398-BCE1-092050B10967}"/>
              </a:ext>
            </a:extLst>
          </p:cNvPr>
          <p:cNvSpPr txBox="1">
            <a:spLocks/>
          </p:cNvSpPr>
          <p:nvPr/>
        </p:nvSpPr>
        <p:spPr>
          <a:xfrm>
            <a:off x="33411533" y="18722892"/>
            <a:ext cx="8334501" cy="160146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5.</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Best-fit convex shape model of 162P, viewed from three orthogonal directions. The model z-axis is aligned with its axis of rotation. </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39" name="Group 38">
            <a:extLst>
              <a:ext uri="{FF2B5EF4-FFF2-40B4-BE49-F238E27FC236}">
                <a16:creationId xmlns:a16="http://schemas.microsoft.com/office/drawing/2014/main" id="{096401BE-0D8B-5F57-B100-2A980F10CD34}"/>
              </a:ext>
            </a:extLst>
          </p:cNvPr>
          <p:cNvGrpSpPr/>
          <p:nvPr/>
        </p:nvGrpSpPr>
        <p:grpSpPr>
          <a:xfrm>
            <a:off x="33009933" y="6003031"/>
            <a:ext cx="8454007" cy="5801928"/>
            <a:chOff x="32909849" y="5707916"/>
            <a:chExt cx="8621896" cy="5123225"/>
          </a:xfrm>
        </p:grpSpPr>
        <p:pic>
          <p:nvPicPr>
            <p:cNvPr id="20" name="Picture 19" descr="Graphical user interface, chart, scatter chart&#10;&#10;Description automatically generated">
              <a:extLst>
                <a:ext uri="{FF2B5EF4-FFF2-40B4-BE49-F238E27FC236}">
                  <a16:creationId xmlns:a16="http://schemas.microsoft.com/office/drawing/2014/main" id="{968FBC24-AD0C-0309-5D32-F99D42BC34E4}"/>
                </a:ext>
              </a:extLst>
            </p:cNvPr>
            <p:cNvPicPr>
              <a:picLocks noChangeAspect="1"/>
            </p:cNvPicPr>
            <p:nvPr/>
          </p:nvPicPr>
          <p:blipFill rotWithShape="1">
            <a:blip r:embed="rId6"/>
            <a:srcRect t="3523"/>
            <a:stretch/>
          </p:blipFill>
          <p:spPr>
            <a:xfrm>
              <a:off x="32909849" y="5724534"/>
              <a:ext cx="8621896" cy="5106607"/>
            </a:xfrm>
            <a:prstGeom prst="rect">
              <a:avLst/>
            </a:prstGeom>
          </p:spPr>
        </p:pic>
        <p:sp>
          <p:nvSpPr>
            <p:cNvPr id="38" name="Content Placeholder 4">
              <a:extLst>
                <a:ext uri="{FF2B5EF4-FFF2-40B4-BE49-F238E27FC236}">
                  <a16:creationId xmlns:a16="http://schemas.microsoft.com/office/drawing/2014/main" id="{9ABBE9CD-2DE6-3D6A-2718-5C55733C40DD}"/>
                </a:ext>
              </a:extLst>
            </p:cNvPr>
            <p:cNvSpPr txBox="1">
              <a:spLocks/>
            </p:cNvSpPr>
            <p:nvPr/>
          </p:nvSpPr>
          <p:spPr>
            <a:xfrm>
              <a:off x="33749057" y="5707916"/>
              <a:ext cx="1678238" cy="69139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3.</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pic>
        <p:nvPicPr>
          <p:cNvPr id="44" name="Picture 43">
            <a:extLst>
              <a:ext uri="{FF2B5EF4-FFF2-40B4-BE49-F238E27FC236}">
                <a16:creationId xmlns:a16="http://schemas.microsoft.com/office/drawing/2014/main" id="{74EA6A56-013F-A3D4-1AB8-7E790EB9112D}"/>
              </a:ext>
            </a:extLst>
          </p:cNvPr>
          <p:cNvPicPr>
            <a:picLocks noChangeAspect="1"/>
          </p:cNvPicPr>
          <p:nvPr/>
        </p:nvPicPr>
        <p:blipFill rotWithShape="1">
          <a:blip r:embed="rId7"/>
          <a:srcRect l="10802" t="28198" r="7339" b="27644"/>
          <a:stretch/>
        </p:blipFill>
        <p:spPr>
          <a:xfrm>
            <a:off x="33188038" y="12459622"/>
            <a:ext cx="8496171" cy="6485781"/>
          </a:xfrm>
          <a:prstGeom prst="rect">
            <a:avLst/>
          </a:prstGeom>
        </p:spPr>
      </p:pic>
      <p:sp>
        <p:nvSpPr>
          <p:cNvPr id="35" name="TextBox 34">
            <a:extLst>
              <a:ext uri="{FF2B5EF4-FFF2-40B4-BE49-F238E27FC236}">
                <a16:creationId xmlns:a16="http://schemas.microsoft.com/office/drawing/2014/main" id="{A9A6E3FA-9135-085C-0A4D-F8AAC149C02E}"/>
              </a:ext>
            </a:extLst>
          </p:cNvPr>
          <p:cNvSpPr txBox="1"/>
          <p:nvPr/>
        </p:nvSpPr>
        <p:spPr>
          <a:xfrm>
            <a:off x="24578483" y="5864994"/>
            <a:ext cx="8091129" cy="648767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Source Sans Pro" panose="020B0503030403020204" pitchFamily="34" charset="0"/>
                <a:ea typeface="Source Sans Pro" panose="020B0503030403020204" pitchFamily="34" charset="0"/>
              </a:rPr>
              <a:t>We obtained new lightcurves of low-activity comet 162P in January &amp; March 2022 (Figure 3). In total, we have collected 33 absolutely-calibrated lightcurves made up of ~1000 data points between 2007-2022.</a:t>
            </a:r>
          </a:p>
          <a:p>
            <a:pPr marL="457200" indent="-457200">
              <a:lnSpc>
                <a:spcPct val="150000"/>
              </a:lnSpc>
              <a:buFont typeface="Arial" panose="020B0604020202020204" pitchFamily="34" charset="0"/>
              <a:buChar char="•"/>
            </a:pPr>
            <a:r>
              <a:rPr lang="en-US" sz="2800" dirty="0">
                <a:latin typeface="Source Sans Pro" panose="020B0503030403020204" pitchFamily="34" charset="0"/>
                <a:ea typeface="Source Sans Pro" panose="020B0503030403020204" pitchFamily="34" charset="0"/>
              </a:rPr>
              <a:t>We used CLI to search for the pole orientation and shape model that were capable of most closely reproducing these lightcurves. The distribution of poles and final shape model are shown in Figures 4 and 5.</a:t>
            </a:r>
          </a:p>
        </p:txBody>
      </p:sp>
      <p:grpSp>
        <p:nvGrpSpPr>
          <p:cNvPr id="47" name="Group 46">
            <a:extLst>
              <a:ext uri="{FF2B5EF4-FFF2-40B4-BE49-F238E27FC236}">
                <a16:creationId xmlns:a16="http://schemas.microsoft.com/office/drawing/2014/main" id="{6BFF1E3B-A096-3454-89B4-13B1EBD13AE4}"/>
              </a:ext>
            </a:extLst>
          </p:cNvPr>
          <p:cNvGrpSpPr/>
          <p:nvPr/>
        </p:nvGrpSpPr>
        <p:grpSpPr>
          <a:xfrm>
            <a:off x="12959943" y="4822212"/>
            <a:ext cx="10959735" cy="17087872"/>
            <a:chOff x="13862157" y="4946906"/>
            <a:chExt cx="10828042" cy="16219761"/>
          </a:xfrm>
        </p:grpSpPr>
        <p:grpSp>
          <p:nvGrpSpPr>
            <p:cNvPr id="14" name="Group 13">
              <a:extLst>
                <a:ext uri="{FF2B5EF4-FFF2-40B4-BE49-F238E27FC236}">
                  <a16:creationId xmlns:a16="http://schemas.microsoft.com/office/drawing/2014/main" id="{F64C30A0-4630-856A-0246-3ED4C2B544B1}"/>
                </a:ext>
              </a:extLst>
            </p:cNvPr>
            <p:cNvGrpSpPr/>
            <p:nvPr/>
          </p:nvGrpSpPr>
          <p:grpSpPr>
            <a:xfrm>
              <a:off x="13862157" y="4946906"/>
              <a:ext cx="10828042" cy="16219761"/>
              <a:chOff x="15906482" y="5281908"/>
              <a:chExt cx="10293488" cy="15365827"/>
            </a:xfrm>
          </p:grpSpPr>
          <p:sp>
            <p:nvSpPr>
              <p:cNvPr id="16" name="Content Placeholder 4">
                <a:extLst>
                  <a:ext uri="{FF2B5EF4-FFF2-40B4-BE49-F238E27FC236}">
                    <a16:creationId xmlns:a16="http://schemas.microsoft.com/office/drawing/2014/main" id="{0B8D5BFA-6B03-872F-0DDF-91286DC9DD5F}"/>
                  </a:ext>
                </a:extLst>
              </p:cNvPr>
              <p:cNvSpPr txBox="1">
                <a:spLocks/>
              </p:cNvSpPr>
              <p:nvPr/>
            </p:nvSpPr>
            <p:spPr>
              <a:xfrm>
                <a:off x="15906482" y="5281908"/>
                <a:ext cx="10293488" cy="15365827"/>
              </a:xfrm>
              <a:prstGeom prst="roundRect">
                <a:avLst>
                  <a:gd name="adj" fmla="val 2083"/>
                </a:avLst>
              </a:prstGeom>
              <a:solidFill>
                <a:schemeClr val="bg1"/>
              </a:solidFill>
              <a:ln w="38100">
                <a:no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r>
                  <a:rPr lang="en-US" sz="3600" b="1" dirty="0">
                    <a:solidFill>
                      <a:schemeClr val="tx1">
                        <a:lumMod val="95000"/>
                        <a:lumOff val="5000"/>
                      </a:schemeClr>
                    </a:solidFill>
                    <a:latin typeface="Myanmar Text" panose="020B0502040204020203" pitchFamily="34" charset="0"/>
                    <a:ea typeface="Verdana" panose="020B0604030504040204" pitchFamily="34" charset="0"/>
                    <a:cs typeface="Myanmar Text" panose="020B0502040204020203" pitchFamily="34" charset="0"/>
                  </a:rPr>
                  <a:t>2. What can we learn from nucleus photometry?</a:t>
                </a:r>
              </a:p>
              <a:p>
                <a:pPr marL="0" indent="0">
                  <a:lnSpc>
                    <a:spcPct val="150000"/>
                  </a:lnSpc>
                  <a:spcBef>
                    <a:spcPts val="0"/>
                  </a:spcBef>
                  <a:buNone/>
                </a:pPr>
                <a:endParaRPr lang="en-US" sz="2400" dirty="0">
                  <a:solidFill>
                    <a:schemeClr val="tx1">
                      <a:lumMod val="95000"/>
                      <a:lumOff val="5000"/>
                    </a:schemeClr>
                  </a:solidFill>
                  <a:latin typeface=""/>
                  <a:ea typeface="Verdana" panose="020B0604030504040204" pitchFamily="34" charset="0"/>
                  <a:cs typeface="Verdana" panose="020B0604030504040204" pitchFamily="34" charset="0"/>
                </a:endParaRPr>
              </a:p>
            </p:txBody>
          </p:sp>
          <p:pic>
            <p:nvPicPr>
              <p:cNvPr id="17" name="Picture 16" descr="Diagram, application&#10;&#10;Description automatically generated">
                <a:extLst>
                  <a:ext uri="{FF2B5EF4-FFF2-40B4-BE49-F238E27FC236}">
                    <a16:creationId xmlns:a16="http://schemas.microsoft.com/office/drawing/2014/main" id="{4B10AED0-1C5F-9463-DDCE-C5F7D4614AEB}"/>
                  </a:ext>
                </a:extLst>
              </p:cNvPr>
              <p:cNvPicPr>
                <a:picLocks noChangeAspect="1"/>
              </p:cNvPicPr>
              <p:nvPr/>
            </p:nvPicPr>
            <p:blipFill rotWithShape="1">
              <a:blip r:embed="rId8"/>
              <a:srcRect l="34813" t="16179" r="35894" b="6495"/>
              <a:stretch/>
            </p:blipFill>
            <p:spPr>
              <a:xfrm>
                <a:off x="16341596" y="6312227"/>
                <a:ext cx="9230158" cy="13705384"/>
              </a:xfrm>
              <a:prstGeom prst="rect">
                <a:avLst/>
              </a:prstGeom>
              <a:ln>
                <a:noFill/>
              </a:ln>
            </p:spPr>
          </p:pic>
        </p:grpSp>
        <p:sp>
          <p:nvSpPr>
            <p:cNvPr id="45" name="Content Placeholder 4">
              <a:extLst>
                <a:ext uri="{FF2B5EF4-FFF2-40B4-BE49-F238E27FC236}">
                  <a16:creationId xmlns:a16="http://schemas.microsoft.com/office/drawing/2014/main" id="{24C7483B-438C-8129-B94E-CE27BE3043B0}"/>
                </a:ext>
              </a:extLst>
            </p:cNvPr>
            <p:cNvSpPr txBox="1">
              <a:spLocks/>
            </p:cNvSpPr>
            <p:nvPr/>
          </p:nvSpPr>
          <p:spPr>
            <a:xfrm>
              <a:off x="14123620" y="20282804"/>
              <a:ext cx="9700248" cy="681079"/>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2.</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sp>
        <p:nvSpPr>
          <p:cNvPr id="48" name="Content Placeholder 4">
            <a:extLst>
              <a:ext uri="{FF2B5EF4-FFF2-40B4-BE49-F238E27FC236}">
                <a16:creationId xmlns:a16="http://schemas.microsoft.com/office/drawing/2014/main" id="{4EFEC435-C748-0EF8-AD63-967AB8B3514D}"/>
              </a:ext>
            </a:extLst>
          </p:cNvPr>
          <p:cNvSpPr txBox="1">
            <a:spLocks/>
          </p:cNvSpPr>
          <p:nvPr/>
        </p:nvSpPr>
        <p:spPr>
          <a:xfrm>
            <a:off x="24413989" y="21411139"/>
            <a:ext cx="17841453" cy="6807044"/>
          </a:xfrm>
          <a:prstGeom prst="roundRect">
            <a:avLst>
              <a:gd name="adj" fmla="val 7810"/>
            </a:avLst>
          </a:prstGeom>
          <a:solidFill>
            <a:srgbClr val="9F9FED"/>
          </a:solid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rPr>
              <a:t>5. Discussion and scope for future work</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large, flat facets on the model can be interpreted as </a:t>
            </a:r>
            <a:r>
              <a:rPr lang="en-US" sz="28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tentative evidence for a bilobed structure </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for 162P – CLI cannot replicate the concavities of this morphology, instead ‘covers’ them with flat regions.</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Model dependent on chosen phase function: we can use the shape model to correct for the effects of rotation in the lightcurves and search for a cometary opposition effect by comparing shapes with different phase functions.</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CLI is difficult to apply to comets: limited viewing geometries available from orbits largely confined to Ecliptic plane, and the nucleus can only reliably be observed when inactive.</a:t>
            </a:r>
          </a:p>
          <a:p>
            <a:pPr marL="510202" indent="-510202">
              <a:lnSpc>
                <a:spcPct val="150000"/>
              </a:lnSpc>
              <a:spcBef>
                <a:spcPts val="811"/>
              </a:spcBef>
              <a:buSzPct val="90000"/>
              <a:buFont typeface="Wingdings" pitchFamily="2" charset="2"/>
              <a:buChar char="§"/>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Upcoming surveys such as LSST may provide increased coverage of viewing geometries, potential to streamline the shape modelling process for a greater number of comets and acquire a larger sample of nucleus shapes.</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26" name="Picture 25">
            <a:extLst>
              <a:ext uri="{FF2B5EF4-FFF2-40B4-BE49-F238E27FC236}">
                <a16:creationId xmlns:a16="http://schemas.microsoft.com/office/drawing/2014/main" id="{814F11A1-BBFB-8003-DCD3-A61AFF1F2E0A}"/>
              </a:ext>
            </a:extLst>
          </p:cNvPr>
          <p:cNvPicPr>
            <a:picLocks noChangeAspect="1"/>
          </p:cNvPicPr>
          <p:nvPr/>
        </p:nvPicPr>
        <p:blipFill rotWithShape="1">
          <a:blip r:embed="rId9"/>
          <a:srcRect l="6867" t="19967" r="8823" b="20964"/>
          <a:stretch/>
        </p:blipFill>
        <p:spPr>
          <a:xfrm>
            <a:off x="24578483" y="12643896"/>
            <a:ext cx="8091129" cy="5935518"/>
          </a:xfrm>
          <a:prstGeom prst="rect">
            <a:avLst/>
          </a:prstGeom>
          <a:solidFill>
            <a:srgbClr val="EBD3BE"/>
          </a:solidFill>
        </p:spPr>
      </p:pic>
      <p:sp>
        <p:nvSpPr>
          <p:cNvPr id="7" name="Content Placeholder 4">
            <a:extLst>
              <a:ext uri="{FF2B5EF4-FFF2-40B4-BE49-F238E27FC236}">
                <a16:creationId xmlns:a16="http://schemas.microsoft.com/office/drawing/2014/main" id="{D46D49F2-EF8A-D7DD-DA18-7624CE9EBFD8}"/>
              </a:ext>
            </a:extLst>
          </p:cNvPr>
          <p:cNvSpPr txBox="1">
            <a:spLocks/>
          </p:cNvSpPr>
          <p:nvPr/>
        </p:nvSpPr>
        <p:spPr>
          <a:xfrm>
            <a:off x="908682" y="26055599"/>
            <a:ext cx="11416825" cy="3794519"/>
          </a:xfrm>
          <a:prstGeom prst="roundRect">
            <a:avLst>
              <a:gd name="adj" fmla="val 8957"/>
            </a:avLst>
          </a:prstGeom>
          <a:noFill/>
          <a:ln w="38100">
            <a:noFill/>
          </a:ln>
        </p:spPr>
        <p:txBody>
          <a:bodyPr vert="horz" lIns="183036" tIns="91518" rIns="183036" bIns="91518" rtlCol="0">
            <a:normAutofit fontScale="70000" lnSpcReduction="2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r>
              <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a:t>
            </a:r>
          </a:p>
        </p:txBody>
      </p:sp>
      <p:grpSp>
        <p:nvGrpSpPr>
          <p:cNvPr id="59" name="Group 58">
            <a:extLst>
              <a:ext uri="{FF2B5EF4-FFF2-40B4-BE49-F238E27FC236}">
                <a16:creationId xmlns:a16="http://schemas.microsoft.com/office/drawing/2014/main" id="{0BBA8DBB-D767-42B2-AAE8-F4687C232BDB}"/>
              </a:ext>
            </a:extLst>
          </p:cNvPr>
          <p:cNvGrpSpPr/>
          <p:nvPr/>
        </p:nvGrpSpPr>
        <p:grpSpPr>
          <a:xfrm>
            <a:off x="1177686" y="26004450"/>
            <a:ext cx="11045620" cy="4049839"/>
            <a:chOff x="1081007" y="25859285"/>
            <a:chExt cx="11045620" cy="3828038"/>
          </a:xfrm>
          <a:solidFill>
            <a:srgbClr val="F3DFD7"/>
          </a:solidFill>
        </p:grpSpPr>
        <p:pic>
          <p:nvPicPr>
            <p:cNvPr id="50" name="Picture 49" descr="Qr code&#10;&#10;Description automatically generated">
              <a:extLst>
                <a:ext uri="{FF2B5EF4-FFF2-40B4-BE49-F238E27FC236}">
                  <a16:creationId xmlns:a16="http://schemas.microsoft.com/office/drawing/2014/main" id="{7E37FDEA-788A-8A91-7074-8F4FD9BC36A8}"/>
                </a:ext>
              </a:extLst>
            </p:cNvPr>
            <p:cNvPicPr>
              <a:picLocks noChangeAspect="1"/>
            </p:cNvPicPr>
            <p:nvPr/>
          </p:nvPicPr>
          <p:blipFill rotWithShape="1">
            <a:blip r:embed="rId10"/>
            <a:srcRect l="803" t="4607" r="3470" b="3566"/>
            <a:stretch/>
          </p:blipFill>
          <p:spPr>
            <a:xfrm>
              <a:off x="7668582" y="26322997"/>
              <a:ext cx="2540900" cy="2559206"/>
            </a:xfrm>
            <a:prstGeom prst="rect">
              <a:avLst/>
            </a:prstGeom>
            <a:grpFill/>
          </p:spPr>
        </p:pic>
        <p:grpSp>
          <p:nvGrpSpPr>
            <p:cNvPr id="58" name="Group 57">
              <a:extLst>
                <a:ext uri="{FF2B5EF4-FFF2-40B4-BE49-F238E27FC236}">
                  <a16:creationId xmlns:a16="http://schemas.microsoft.com/office/drawing/2014/main" id="{DCE4A406-158F-61E6-6DE2-2B8370DCC6E7}"/>
                </a:ext>
              </a:extLst>
            </p:cNvPr>
            <p:cNvGrpSpPr/>
            <p:nvPr/>
          </p:nvGrpSpPr>
          <p:grpSpPr>
            <a:xfrm>
              <a:off x="1081007" y="25859285"/>
              <a:ext cx="6651769" cy="3828038"/>
              <a:chOff x="1215969" y="25707268"/>
              <a:chExt cx="6651769" cy="3828038"/>
            </a:xfrm>
            <a:grpFill/>
          </p:grpSpPr>
          <p:sp>
            <p:nvSpPr>
              <p:cNvPr id="46" name="Content Placeholder 4">
                <a:extLst>
                  <a:ext uri="{FF2B5EF4-FFF2-40B4-BE49-F238E27FC236}">
                    <a16:creationId xmlns:a16="http://schemas.microsoft.com/office/drawing/2014/main" id="{66A283B5-AD2E-F64C-8930-6EB733C0062F}"/>
                  </a:ext>
                </a:extLst>
              </p:cNvPr>
              <p:cNvSpPr txBox="1">
                <a:spLocks/>
              </p:cNvSpPr>
              <p:nvPr/>
            </p:nvSpPr>
            <p:spPr>
              <a:xfrm>
                <a:off x="3835823" y="25707268"/>
                <a:ext cx="3966763" cy="3457262"/>
              </a:xfrm>
              <a:prstGeom prst="roundRect">
                <a:avLst>
                  <a:gd name="adj" fmla="val 0"/>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00000"/>
                  </a:lnSpc>
                  <a:spcBef>
                    <a:spcPts val="811"/>
                  </a:spcBef>
                  <a:buNone/>
                </a:pPr>
                <a:endParaRPr lang="en-US" sz="2800" baseline="300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a:p>
                <a:pPr marL="0" indent="0">
                  <a:lnSpc>
                    <a:spcPts val="2880"/>
                  </a:lnSpc>
                  <a:spcBef>
                    <a:spcPts val="0"/>
                  </a:spcBef>
                  <a:buNone/>
                </a:pPr>
                <a:r>
                  <a:rPr lang="en-US" sz="2400" baseline="30000" dirty="0">
                    <a:latin typeface="Source Sans Pro" panose="020B0503030403020204" pitchFamily="34" charset="0"/>
                    <a:ea typeface="Source Sans Pro" panose="020B0503030403020204" pitchFamily="34" charset="0"/>
                    <a:cs typeface="Verdana" panose="020B0604030504040204" pitchFamily="34" charset="0"/>
                  </a:rPr>
                  <a:t>1</a:t>
                </a:r>
                <a:r>
                  <a:rPr lang="en-US" sz="2400" dirty="0">
                    <a:latin typeface="Source Sans Pro" panose="020B0503030403020204" pitchFamily="34" charset="0"/>
                    <a:ea typeface="Source Sans Pro" panose="020B0503030403020204" pitchFamily="34" charset="0"/>
                    <a:cs typeface="Verdana" panose="020B0604030504040204" pitchFamily="34" charset="0"/>
                  </a:rPr>
                  <a:t>Institute for Astronomy, University of Edinburgh </a:t>
                </a:r>
                <a:r>
                  <a:rPr lang="en-US" sz="2400" baseline="30000" dirty="0">
                    <a:latin typeface="Source Sans Pro" panose="020B0503030403020204" pitchFamily="34" charset="0"/>
                    <a:ea typeface="Source Sans Pro" panose="020B0503030403020204" pitchFamily="34" charset="0"/>
                    <a:cs typeface="Verdana" panose="020B0604030504040204" pitchFamily="34" charset="0"/>
                  </a:rPr>
                  <a:t>2</a:t>
                </a:r>
                <a:r>
                  <a:rPr lang="en-US" sz="2400" dirty="0">
                    <a:latin typeface="Source Sans Pro" panose="020B0503030403020204" pitchFamily="34" charset="0"/>
                    <a:ea typeface="Source Sans Pro" panose="020B0503030403020204" pitchFamily="34" charset="0"/>
                    <a:cs typeface="Verdana" panose="020B0604030504040204" pitchFamily="34" charset="0"/>
                  </a:rPr>
                  <a:t>European Southern Observatory, Garching </a:t>
                </a:r>
                <a:r>
                  <a:rPr lang="en-US" sz="2400" baseline="30000" dirty="0">
                    <a:latin typeface="Source Sans Pro" panose="020B0503030403020204" pitchFamily="34" charset="0"/>
                    <a:ea typeface="Source Sans Pro" panose="020B0503030403020204" pitchFamily="34" charset="0"/>
                    <a:cs typeface="Verdana" panose="020B0604030504040204" pitchFamily="34" charset="0"/>
                  </a:rPr>
                  <a:t>3</a:t>
                </a:r>
                <a:r>
                  <a:rPr lang="en-GB" sz="2400" b="0" i="0" u="none" strike="noStrike" dirty="0">
                    <a:effectLst/>
                    <a:latin typeface="Source Sans Pro" panose="020B0503030403020204" pitchFamily="34" charset="0"/>
                    <a:ea typeface="Source Sans Pro" panose="020B0503030403020204" pitchFamily="34" charset="0"/>
                  </a:rPr>
                  <a:t>Institute of Astronomy and National Astronomical Observatory, </a:t>
                </a:r>
                <a:r>
                  <a:rPr lang="en-US" sz="2400" dirty="0">
                    <a:latin typeface="Source Sans Pro" panose="020B0503030403020204" pitchFamily="34" charset="0"/>
                    <a:ea typeface="Source Sans Pro" panose="020B0503030403020204" pitchFamily="34" charset="0"/>
                    <a:cs typeface="Verdana" panose="020B0604030504040204" pitchFamily="34" charset="0"/>
                  </a:rPr>
                  <a:t>Bulgarian Academy of Sciences </a:t>
                </a:r>
              </a:p>
              <a:p>
                <a:pPr marL="0" indent="0">
                  <a:lnSpc>
                    <a:spcPct val="100000"/>
                  </a:lnSpc>
                  <a:buNone/>
                </a:pPr>
                <a:endParaRPr lang="en-US" sz="28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p:txBody>
          </p:sp>
          <p:sp>
            <p:nvSpPr>
              <p:cNvPr id="53" name="Content Placeholder 4">
                <a:extLst>
                  <a:ext uri="{FF2B5EF4-FFF2-40B4-BE49-F238E27FC236}">
                    <a16:creationId xmlns:a16="http://schemas.microsoft.com/office/drawing/2014/main" id="{C4A67A97-E389-4DC6-15D3-C818DA02F73E}"/>
                  </a:ext>
                </a:extLst>
              </p:cNvPr>
              <p:cNvSpPr txBox="1">
                <a:spLocks/>
              </p:cNvSpPr>
              <p:nvPr/>
            </p:nvSpPr>
            <p:spPr>
              <a:xfrm>
                <a:off x="1215969" y="28982973"/>
                <a:ext cx="6651769" cy="55233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a:latin typeface="Source Sans Pro" panose="020B0503030403020204" pitchFamily="34" charset="0"/>
                    <a:ea typeface="Source Sans Pro" panose="020B0503030403020204" pitchFamily="34" charset="0"/>
                    <a:cs typeface="Biome" panose="020B0604020202020204" pitchFamily="34" charset="0"/>
                  </a:rPr>
                  <a:t> </a:t>
                </a:r>
                <a:r>
                  <a:rPr lang="en-US" sz="2400" b="1" dirty="0">
                    <a:latin typeface="Source Sans Pro" panose="020B0503030403020204" pitchFamily="34" charset="0"/>
                    <a:ea typeface="Source Sans Pro" panose="020B0503030403020204" pitchFamily="34" charset="0"/>
                    <a:cs typeface="Biome" panose="020B0604020202020204" pitchFamily="34" charset="0"/>
                  </a:rPr>
                  <a:t>Email: </a:t>
                </a:r>
                <a:r>
                  <a:rPr lang="en-US" sz="2400" dirty="0" err="1">
                    <a:latin typeface="Source Sans Pro" panose="020B0503030403020204" pitchFamily="34" charset="0"/>
                    <a:ea typeface="Source Sans Pro" panose="020B0503030403020204" pitchFamily="34" charset="0"/>
                    <a:cs typeface="Biome" panose="020B0604020202020204" pitchFamily="34" charset="0"/>
                  </a:rPr>
                  <a:t>a.donaldson@ed.ac.uk</a:t>
                </a: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pic>
            <p:nvPicPr>
              <p:cNvPr id="55" name="Picture 54" descr="A close-up of a person smiling&#10;&#10;Description automatically generated">
                <a:extLst>
                  <a:ext uri="{FF2B5EF4-FFF2-40B4-BE49-F238E27FC236}">
                    <a16:creationId xmlns:a16="http://schemas.microsoft.com/office/drawing/2014/main" id="{66147346-A91D-3A36-13ED-1599F82F7A8A}"/>
                  </a:ext>
                </a:extLst>
              </p:cNvPr>
              <p:cNvPicPr>
                <a:picLocks noChangeAspect="1"/>
              </p:cNvPicPr>
              <p:nvPr/>
            </p:nvPicPr>
            <p:blipFill>
              <a:blip r:embed="rId11"/>
              <a:stretch>
                <a:fillRect/>
              </a:stretch>
            </p:blipFill>
            <p:spPr>
              <a:xfrm>
                <a:off x="1414688" y="26012297"/>
                <a:ext cx="2156491" cy="2702109"/>
              </a:xfrm>
              <a:prstGeom prst="rect">
                <a:avLst/>
              </a:prstGeom>
              <a:grpFill/>
              <a:ln>
                <a:solidFill>
                  <a:schemeClr val="tx1"/>
                </a:solidFill>
              </a:ln>
            </p:spPr>
          </p:pic>
        </p:grpSp>
        <p:sp>
          <p:nvSpPr>
            <p:cNvPr id="57" name="Content Placeholder 4">
              <a:extLst>
                <a:ext uri="{FF2B5EF4-FFF2-40B4-BE49-F238E27FC236}">
                  <a16:creationId xmlns:a16="http://schemas.microsoft.com/office/drawing/2014/main" id="{7CBD7479-1EC6-933C-AAEA-D017E69BBE20}"/>
                </a:ext>
              </a:extLst>
            </p:cNvPr>
            <p:cNvSpPr txBox="1">
              <a:spLocks/>
            </p:cNvSpPr>
            <p:nvPr/>
          </p:nvSpPr>
          <p:spPr>
            <a:xfrm>
              <a:off x="10375536" y="26322997"/>
              <a:ext cx="1751091" cy="1934055"/>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a:latin typeface="Source Sans Pro" panose="020B0503030403020204" pitchFamily="34" charset="0"/>
                  <a:ea typeface="Source Sans Pro" panose="020B0503030403020204" pitchFamily="34" charset="0"/>
                  <a:cs typeface="Verdana" panose="020B0604030504040204" pitchFamily="34" charset="0"/>
                </a:rPr>
                <a:t>Scan QR code  to view the online version of this poster.</a:t>
              </a:r>
            </a:p>
          </p:txBody>
        </p:sp>
      </p:grpSp>
      <p:sp>
        <p:nvSpPr>
          <p:cNvPr id="8" name="Content Placeholder 4">
            <a:extLst>
              <a:ext uri="{FF2B5EF4-FFF2-40B4-BE49-F238E27FC236}">
                <a16:creationId xmlns:a16="http://schemas.microsoft.com/office/drawing/2014/main" id="{3518A52A-449B-7CFE-D7E7-2685DDEC520F}"/>
              </a:ext>
            </a:extLst>
          </p:cNvPr>
          <p:cNvSpPr txBox="1">
            <a:spLocks/>
          </p:cNvSpPr>
          <p:nvPr/>
        </p:nvSpPr>
        <p:spPr>
          <a:xfrm>
            <a:off x="24462712" y="28592830"/>
            <a:ext cx="17649564" cy="1265497"/>
          </a:xfrm>
          <a:prstGeom prst="roundRect">
            <a:avLst>
              <a:gd name="adj" fmla="val 21419"/>
            </a:avLst>
          </a:prstGeom>
          <a:no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gn="just">
              <a:spcBef>
                <a:spcPts val="811"/>
              </a:spcBef>
              <a:buNone/>
            </a:pPr>
            <a:r>
              <a:rPr lang="en-US" sz="2400" b="1" dirty="0">
                <a:latin typeface="Source Sans Pro" panose="020B0503030403020204" pitchFamily="34" charset="0"/>
                <a:ea typeface="Source Sans Pro" panose="020B0503030403020204" pitchFamily="34" charset="0"/>
                <a:cs typeface="Verdana" panose="020B0604030504040204" pitchFamily="34" charset="0"/>
              </a:rPr>
              <a:t>References:          </a:t>
            </a:r>
          </a:p>
          <a:p>
            <a:pPr marL="0" indent="0" algn="just">
              <a:spcBef>
                <a:spcPts val="811"/>
              </a:spcBef>
              <a:buNone/>
            </a:pPr>
            <a:r>
              <a:rPr lang="en-US" sz="2300" dirty="0">
                <a:latin typeface="Source Sans Pro" panose="020B0503030403020204" pitchFamily="34" charset="0"/>
                <a:ea typeface="Source Sans Pro" panose="020B0503030403020204" pitchFamily="34" charset="0"/>
                <a:cs typeface="Verdana" panose="020B0604030504040204" pitchFamily="34" charset="0"/>
              </a:rPr>
              <a:t>[1]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Karttunen</a:t>
            </a:r>
            <a:r>
              <a:rPr lang="en-US" sz="2300" dirty="0">
                <a:latin typeface="Source Sans Pro" panose="020B0503030403020204" pitchFamily="34" charset="0"/>
                <a:ea typeface="Source Sans Pro" panose="020B0503030403020204" pitchFamily="34" charset="0"/>
                <a:cs typeface="Verdana" panose="020B0604030504040204" pitchFamily="34" charset="0"/>
              </a:rPr>
              <a:t> (1989) ; [2]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Karttunen</a:t>
            </a:r>
            <a:r>
              <a:rPr lang="en-US" sz="2300" dirty="0">
                <a:latin typeface="Source Sans Pro" panose="020B0503030403020204" pitchFamily="34" charset="0"/>
                <a:ea typeface="Source Sans Pro" panose="020B0503030403020204" pitchFamily="34" charset="0"/>
                <a:cs typeface="Verdana" panose="020B0604030504040204" pitchFamily="34" charset="0"/>
              </a:rPr>
              <a:t> &amp; Bowell (1989);  [3]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Kaasalainen</a:t>
            </a:r>
            <a:r>
              <a:rPr lang="en-US" sz="2300" dirty="0">
                <a:latin typeface="Source Sans Pro" panose="020B0503030403020204" pitchFamily="34" charset="0"/>
                <a:ea typeface="Source Sans Pro" panose="020B0503030403020204" pitchFamily="34" charset="0"/>
                <a:cs typeface="Verdana" panose="020B0604030504040204" pitchFamily="34" charset="0"/>
              </a:rPr>
              <a:t> &amp; </a:t>
            </a:r>
            <a:r>
              <a:rPr lang="en-US" sz="2300" dirty="0" err="1">
                <a:latin typeface="Source Sans Pro" panose="020B0503030403020204" pitchFamily="34" charset="0"/>
                <a:ea typeface="Source Sans Pro" panose="020B0503030403020204" pitchFamily="34" charset="0"/>
                <a:cs typeface="Verdana" panose="020B0604030504040204" pitchFamily="34" charset="0"/>
              </a:rPr>
              <a:t>Torppa</a:t>
            </a:r>
            <a:r>
              <a:rPr lang="en-US" sz="2300" dirty="0">
                <a:latin typeface="Source Sans Pro" panose="020B0503030403020204" pitchFamily="34" charset="0"/>
                <a:ea typeface="Source Sans Pro" panose="020B0503030403020204" pitchFamily="34" charset="0"/>
                <a:cs typeface="Verdana" panose="020B0604030504040204" pitchFamily="34" charset="0"/>
              </a:rPr>
              <a:t> (2001);  [4] </a:t>
            </a:r>
            <a:r>
              <a:rPr lang="en-US" sz="2300" dirty="0" err="1">
                <a:latin typeface="Source Sans Pro" panose="020B0503030403020204" pitchFamily="34" charset="0"/>
                <a:ea typeface="Source Sans Pro" panose="020B0503030403020204" pitchFamily="34" charset="0"/>
                <a:cs typeface="Verdana" panose="020B0604030504040204" pitchFamily="34" charset="0"/>
              </a:rPr>
              <a:t>Kaasalainen</a:t>
            </a:r>
            <a:r>
              <a:rPr lang="en-US" sz="2300" dirty="0">
                <a:latin typeface="Source Sans Pro" panose="020B0503030403020204" pitchFamily="34" charset="0"/>
                <a:ea typeface="Source Sans Pro" panose="020B0503030403020204" pitchFamily="34" charset="0"/>
                <a:cs typeface="Verdana" panose="020B0604030504040204" pitchFamily="34" charset="0"/>
              </a:rPr>
              <a:t> et  al. (2001);    [5] </a:t>
            </a:r>
            <a:r>
              <a:rPr lang="en-US" sz="2300" dirty="0" err="1">
                <a:latin typeface="Source Sans Pro" panose="020B0503030403020204" pitchFamily="34" charset="0"/>
                <a:ea typeface="Source Sans Pro" panose="020B0503030403020204" pitchFamily="34" charset="0"/>
                <a:cs typeface="Verdana" panose="020B0604030504040204" pitchFamily="34" charset="0"/>
              </a:rPr>
              <a:t>Durech</a:t>
            </a:r>
            <a:r>
              <a:rPr lang="en-US" sz="2300" dirty="0">
                <a:latin typeface="Source Sans Pro" panose="020B0503030403020204" pitchFamily="34" charset="0"/>
                <a:ea typeface="Source Sans Pro" panose="020B0503030403020204" pitchFamily="34" charset="0"/>
                <a:cs typeface="Verdana" panose="020B0604030504040204" pitchFamily="34" charset="0"/>
              </a:rPr>
              <a:t> et al. (2010)  </a:t>
            </a:r>
          </a:p>
          <a:p>
            <a:pPr>
              <a:lnSpc>
                <a:spcPct val="15000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24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24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spTree>
    <p:extLst>
      <p:ext uri="{BB962C8B-B14F-4D97-AF65-F5344CB8AC3E}">
        <p14:creationId xmlns:p14="http://schemas.microsoft.com/office/powerpoint/2010/main" val="332709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5E5">
            <a:alpha val="82000"/>
          </a:srgbClr>
        </a:solidFill>
        <a:effectLst/>
      </p:bgPr>
    </p:bg>
    <p:spTree>
      <p:nvGrpSpPr>
        <p:cNvPr id="1" name=""/>
        <p:cNvGrpSpPr/>
        <p:nvPr/>
      </p:nvGrpSpPr>
      <p:grpSpPr>
        <a:xfrm>
          <a:off x="0" y="0"/>
          <a:ext cx="0" cy="0"/>
          <a:chOff x="0" y="0"/>
          <a:chExt cx="0" cy="0"/>
        </a:xfrm>
      </p:grpSpPr>
      <p:sp>
        <p:nvSpPr>
          <p:cNvPr id="31" name="Content Placeholder 4">
            <a:extLst>
              <a:ext uri="{FF2B5EF4-FFF2-40B4-BE49-F238E27FC236}">
                <a16:creationId xmlns:a16="http://schemas.microsoft.com/office/drawing/2014/main" id="{C6F06A8D-8D89-5E04-28E8-4BC5E3DEFB2F}"/>
              </a:ext>
            </a:extLst>
          </p:cNvPr>
          <p:cNvSpPr txBox="1">
            <a:spLocks/>
          </p:cNvSpPr>
          <p:nvPr/>
        </p:nvSpPr>
        <p:spPr>
          <a:xfrm>
            <a:off x="1397000" y="25453002"/>
            <a:ext cx="6518958" cy="3127672"/>
          </a:xfrm>
          <a:prstGeom prst="roundRect">
            <a:avLst>
              <a:gd name="adj" fmla="val 7336"/>
            </a:avLst>
          </a:prstGeom>
          <a:noFill/>
          <a:ln w="28575">
            <a:solidFill>
              <a:schemeClr val="tx1"/>
            </a:solid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sp>
        <p:nvSpPr>
          <p:cNvPr id="4" name="Title 3">
            <a:extLst>
              <a:ext uri="{FF2B5EF4-FFF2-40B4-BE49-F238E27FC236}">
                <a16:creationId xmlns:a16="http://schemas.microsoft.com/office/drawing/2014/main" id="{44AC320B-0B83-A244-94E1-67C19F562775}"/>
              </a:ext>
            </a:extLst>
          </p:cNvPr>
          <p:cNvSpPr>
            <a:spLocks noGrp="1"/>
          </p:cNvSpPr>
          <p:nvPr>
            <p:ph type="title"/>
          </p:nvPr>
        </p:nvSpPr>
        <p:spPr>
          <a:xfrm>
            <a:off x="6617095" y="48132"/>
            <a:ext cx="30322591" cy="3892094"/>
          </a:xfrm>
          <a:noFill/>
          <a:ln w="28575">
            <a:noFill/>
          </a:ln>
        </p:spPr>
        <p:txBody>
          <a:bodyPr>
            <a:noAutofit/>
          </a:bodyPr>
          <a:lstStyle/>
          <a:p>
            <a:pPr algn="ctr">
              <a:lnSpc>
                <a:spcPct val="100000"/>
              </a:lnSpc>
            </a:pPr>
            <a:r>
              <a:rPr lang="en-US" sz="8800" b="1" dirty="0">
                <a:latin typeface="Calibri" panose="020F0502020204030204" pitchFamily="34" charset="0"/>
                <a:ea typeface="Source Sans Pro" panose="020B0503030403020204" pitchFamily="34" charset="0"/>
                <a:cs typeface="Calibri" panose="020F0502020204030204" pitchFamily="34" charset="0"/>
              </a:rPr>
              <a:t>Uncovering the shapes of comets from the ground: The nucleus of comet 162P/Siding-Spring</a:t>
            </a:r>
          </a:p>
        </p:txBody>
      </p:sp>
      <p:sp>
        <p:nvSpPr>
          <p:cNvPr id="5" name="Content Placeholder 4">
            <a:extLst>
              <a:ext uri="{FF2B5EF4-FFF2-40B4-BE49-F238E27FC236}">
                <a16:creationId xmlns:a16="http://schemas.microsoft.com/office/drawing/2014/main" id="{B31A1F88-CDBB-BF4C-8297-9F9F42A43065}"/>
              </a:ext>
            </a:extLst>
          </p:cNvPr>
          <p:cNvSpPr>
            <a:spLocks noGrp="1"/>
          </p:cNvSpPr>
          <p:nvPr>
            <p:ph idx="1"/>
          </p:nvPr>
        </p:nvSpPr>
        <p:spPr>
          <a:xfrm>
            <a:off x="908683" y="4822211"/>
            <a:ext cx="11426604" cy="19739589"/>
          </a:xfrm>
          <a:prstGeom prst="roundRect">
            <a:avLst>
              <a:gd name="adj" fmla="val 8976"/>
            </a:avLst>
          </a:prstGeom>
          <a:solidFill>
            <a:srgbClr val="8BB5A9"/>
          </a:solidFill>
          <a:ln w="38100">
            <a:noFill/>
          </a:ln>
        </p:spPr>
        <p:txBody>
          <a:bodyPr lIns="108000">
            <a:noAutofit/>
          </a:bodyPr>
          <a:lstStyle/>
          <a:p>
            <a:pPr marL="96836" indent="0">
              <a:lnSpc>
                <a:spcPct val="150000"/>
              </a:lnSpc>
              <a:spcBef>
                <a:spcPts val="3603"/>
              </a:spcBef>
              <a:buNone/>
            </a:pPr>
            <a:r>
              <a:rPr lang="en-US" sz="3600" b="1" dirty="0">
                <a:latin typeface="Source Sans Pro" panose="020B0503030403020204" pitchFamily="34" charset="0"/>
                <a:ea typeface="Source Sans Pro" panose="020B0503030403020204" pitchFamily="34" charset="0"/>
                <a:cs typeface="Thonburi" pitchFamily="2" charset="-34"/>
              </a:rPr>
              <a:t>1. Motivation</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Our knowledge of the shapes of comet nuclei has resulted primarily from a small number of in situ missions to short period comets (Figure 1) and from one radar detection [1]. </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These observations revealed that ~70% of the seven comet nuclei have a </a:t>
            </a:r>
            <a:r>
              <a:rPr lang="en-GB" sz="2800" b="1" dirty="0">
                <a:latin typeface="Source Sans Pro" panose="020B0503030403020204" pitchFamily="34" charset="0"/>
                <a:ea typeface="Source Sans Pro" panose="020B0503030403020204" pitchFamily="34" charset="0"/>
                <a:cs typeface="Thonburi" pitchFamily="2" charset="-34"/>
              </a:rPr>
              <a:t>bilobed </a:t>
            </a:r>
            <a:r>
              <a:rPr lang="en-GB" sz="2800" dirty="0">
                <a:latin typeface="Source Sans Pro" panose="020B0503030403020204" pitchFamily="34" charset="0"/>
                <a:ea typeface="Source Sans Pro" panose="020B0503030403020204" pitchFamily="34" charset="0"/>
                <a:cs typeface="Thonburi" pitchFamily="2" charset="-34"/>
              </a:rPr>
              <a:t>shape (i.e. appear to be made up of two distinct lobes). In comparison, it is estimated that only 20% of approximately 1000 near-Earth asteroids are in such ”contact binary” configurations. </a:t>
            </a:r>
          </a:p>
          <a:p>
            <a:pPr marL="586620" indent="-519192">
              <a:lnSpc>
                <a:spcPct val="150000"/>
              </a:lnSpc>
              <a:spcBef>
                <a:spcPts val="811"/>
              </a:spcBef>
              <a:buSzPct val="120000"/>
            </a:pPr>
            <a:r>
              <a:rPr lang="en-GB" sz="2800" dirty="0">
                <a:latin typeface="Source Sans Pro" panose="020B0503030403020204" pitchFamily="34" charset="0"/>
                <a:ea typeface="Source Sans Pro" panose="020B0503030403020204" pitchFamily="34" charset="0"/>
                <a:cs typeface="Thonburi" pitchFamily="2" charset="-34"/>
              </a:rPr>
              <a:t>Can we therefore deduce that comets undergo some unique process which leads to the formation of bilobed shapes? The present sample size of seven comets with well-constrained shapes is much too small to draw any such conclusions about the population.</a:t>
            </a:r>
          </a:p>
          <a:p>
            <a:pPr marL="67428" indent="0">
              <a:lnSpc>
                <a:spcPct val="150000"/>
              </a:lnSpc>
              <a:spcBef>
                <a:spcPts val="811"/>
              </a:spcBef>
              <a:buSzPct val="120000"/>
              <a:buNone/>
            </a:pPr>
            <a:r>
              <a:rPr lang="en-GB" sz="2800" b="1" dirty="0">
                <a:latin typeface="Source Sans Pro" panose="020B0503030403020204" pitchFamily="34" charset="0"/>
                <a:ea typeface="Source Sans Pro" panose="020B0503030403020204" pitchFamily="34" charset="0"/>
                <a:cs typeface="Thonburi" pitchFamily="2" charset="-34"/>
              </a:rPr>
              <a:t>Aim</a:t>
            </a:r>
            <a:r>
              <a:rPr lang="en-GB" sz="2800" dirty="0">
                <a:latin typeface="Source Sans Pro" panose="020B0503030403020204" pitchFamily="34" charset="0"/>
                <a:ea typeface="Source Sans Pro" panose="020B0503030403020204" pitchFamily="34" charset="0"/>
                <a:cs typeface="Thonburi" pitchFamily="2" charset="-34"/>
              </a:rPr>
              <a:t>: Develop a method to identify the shapes of comet nuclei using solely ground-based observations.</a:t>
            </a:r>
          </a:p>
        </p:txBody>
      </p:sp>
      <p:sp>
        <p:nvSpPr>
          <p:cNvPr id="6" name="Title 3">
            <a:extLst>
              <a:ext uri="{FF2B5EF4-FFF2-40B4-BE49-F238E27FC236}">
                <a16:creationId xmlns:a16="http://schemas.microsoft.com/office/drawing/2014/main" id="{BA0CF99E-4741-AD47-9CCB-25D2DA2D23A9}"/>
              </a:ext>
            </a:extLst>
          </p:cNvPr>
          <p:cNvSpPr txBox="1">
            <a:spLocks/>
          </p:cNvSpPr>
          <p:nvPr/>
        </p:nvSpPr>
        <p:spPr>
          <a:xfrm>
            <a:off x="1177687" y="3380665"/>
            <a:ext cx="41201405" cy="1480179"/>
          </a:xfrm>
          <a:prstGeom prst="rect">
            <a:avLst/>
          </a:prstGeom>
        </p:spPr>
        <p:txBody>
          <a:bodyPr vert="horz" lIns="183036" tIns="91518" rIns="183036" bIns="91518" rtlCol="0" anchor="ctr">
            <a:noAutofit/>
          </a:bodyPr>
          <a:lst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a:lstStyle>
          <a:p>
            <a:pPr algn="ctr"/>
            <a:r>
              <a:rPr lang="en-US" sz="5400" b="1" dirty="0">
                <a:latin typeface="Source Sans Pro" panose="020B0503030403020204" pitchFamily="34" charset="0"/>
                <a:ea typeface="Source Sans Pro" panose="020B0503030403020204" pitchFamily="34" charset="0"/>
                <a:cs typeface="Verdana" panose="020B0604030504040204" pitchFamily="34" charset="0"/>
              </a:rPr>
              <a:t>Abbie</a:t>
            </a:r>
            <a:r>
              <a:rPr lang="en-US" sz="5400" dirty="0">
                <a:latin typeface="Source Sans Pro" panose="020B0503030403020204" pitchFamily="34" charset="0"/>
                <a:ea typeface="Source Sans Pro" panose="020B0503030403020204" pitchFamily="34" charset="0"/>
                <a:cs typeface="Verdana" panose="020B0604030504040204" pitchFamily="34" charset="0"/>
              </a:rPr>
              <a:t> </a:t>
            </a:r>
            <a:r>
              <a:rPr lang="en-US" sz="5400" b="1" dirty="0">
                <a:latin typeface="Source Sans Pro" panose="020B0503030403020204" pitchFamily="34" charset="0"/>
                <a:ea typeface="Source Sans Pro" panose="020B0503030403020204" pitchFamily="34" charset="0"/>
                <a:cs typeface="Verdana" panose="020B0604030504040204" pitchFamily="34" charset="0"/>
              </a:rPr>
              <a:t>Donaldson</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 </a:t>
            </a:r>
            <a:r>
              <a:rPr lang="en-US" sz="5400" dirty="0">
                <a:latin typeface="Source Sans Pro" panose="020B0503030403020204" pitchFamily="34" charset="0"/>
                <a:ea typeface="Source Sans Pro" panose="020B0503030403020204" pitchFamily="34" charset="0"/>
                <a:cs typeface="Verdana" panose="020B0604030504040204" pitchFamily="34" charset="0"/>
              </a:rPr>
              <a:t> Colin Snodgrass</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 </a:t>
            </a:r>
            <a:r>
              <a:rPr lang="en-US" sz="5400" dirty="0">
                <a:latin typeface="Source Sans Pro" panose="020B0503030403020204" pitchFamily="34" charset="0"/>
                <a:ea typeface="Source Sans Pro" panose="020B0503030403020204" pitchFamily="34" charset="0"/>
                <a:cs typeface="Verdana" panose="020B0604030504040204" pitchFamily="34" charset="0"/>
              </a:rPr>
              <a:t> Rosita Kokotanekova</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1,2,3 </a:t>
            </a:r>
            <a:r>
              <a:rPr lang="en-US" sz="5400" dirty="0">
                <a:latin typeface="Source Sans Pro" panose="020B0503030403020204" pitchFamily="34" charset="0"/>
                <a:ea typeface="Source Sans Pro" panose="020B0503030403020204" pitchFamily="34" charset="0"/>
                <a:cs typeface="Verdana" panose="020B0604030504040204" pitchFamily="34" charset="0"/>
              </a:rPr>
              <a:t> Agata Rożek</a:t>
            </a:r>
            <a:r>
              <a:rPr lang="en-US" sz="5400" baseline="30000" dirty="0">
                <a:latin typeface="Source Sans Pro" panose="020B0503030403020204" pitchFamily="34" charset="0"/>
                <a:ea typeface="Source Sans Pro" panose="020B0503030403020204" pitchFamily="34" charset="0"/>
                <a:cs typeface="Verdana" panose="020B0604030504040204" pitchFamily="34" charset="0"/>
              </a:rPr>
              <a:t>1</a:t>
            </a:r>
            <a:endParaRPr lang="en-US" sz="5400"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10" name="Content Placeholder 4">
            <a:extLst>
              <a:ext uri="{FF2B5EF4-FFF2-40B4-BE49-F238E27FC236}">
                <a16:creationId xmlns:a16="http://schemas.microsoft.com/office/drawing/2014/main" id="{3045A05C-A330-FB4F-900B-C2563DCC2836}"/>
              </a:ext>
            </a:extLst>
          </p:cNvPr>
          <p:cNvSpPr txBox="1">
            <a:spLocks/>
          </p:cNvSpPr>
          <p:nvPr/>
        </p:nvSpPr>
        <p:spPr>
          <a:xfrm>
            <a:off x="24413989" y="4822211"/>
            <a:ext cx="17841453" cy="15912565"/>
          </a:xfrm>
          <a:prstGeom prst="roundRect">
            <a:avLst>
              <a:gd name="adj" fmla="val 1345"/>
            </a:avLst>
          </a:prstGeom>
          <a:solidFill>
            <a:schemeClr val="bg1"/>
          </a:solid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3" b="1" dirty="0">
                <a:latin typeface="Source Sans Pro" panose="020B0503030403020204" pitchFamily="34" charset="0"/>
                <a:ea typeface="Source Sans Pro" panose="020B0503030403020204" pitchFamily="34" charset="0"/>
                <a:cs typeface="Verdana" panose="020B0604030504040204" pitchFamily="34" charset="0"/>
              </a:rPr>
              <a:t>4. Application of convex lightcurve inversion to 162P/Siding-Spring</a:t>
            </a:r>
          </a:p>
          <a:p>
            <a:pPr marL="0" indent="0">
              <a:lnSpc>
                <a:spcPct val="150000"/>
              </a:lnSpc>
              <a:buNone/>
            </a:pPr>
            <a:endParaRPr lang="en-US" sz="320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sz="2800" dirty="0">
              <a:latin typeface="Source Sans Pro" panose="020B0503030403020204" pitchFamily="34" charset="0"/>
              <a:ea typeface="Source Sans Pro" panose="020B0503030403020204" pitchFamily="34" charset="0"/>
            </a:endParaRPr>
          </a:p>
          <a:p>
            <a:pPr marL="0" indent="0">
              <a:lnSpc>
                <a:spcPct val="150000"/>
              </a:lnSpc>
              <a:buNone/>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buSzPct val="120000"/>
              <a:buNone/>
            </a:pPr>
            <a:endParaRPr lang="en-US" sz="26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3"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28" name="Picture 4" descr="STFC Logo new — FREYA">
            <a:extLst>
              <a:ext uri="{FF2B5EF4-FFF2-40B4-BE49-F238E27FC236}">
                <a16:creationId xmlns:a16="http://schemas.microsoft.com/office/drawing/2014/main" id="{BA8A0E36-60A7-7240-85BB-5B56859FC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812" y="1484444"/>
            <a:ext cx="5879159" cy="1508067"/>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4">
            <a:extLst>
              <a:ext uri="{FF2B5EF4-FFF2-40B4-BE49-F238E27FC236}">
                <a16:creationId xmlns:a16="http://schemas.microsoft.com/office/drawing/2014/main" id="{883DD514-31D8-C840-8CBC-54199D7E21DA}"/>
              </a:ext>
            </a:extLst>
          </p:cNvPr>
          <p:cNvSpPr txBox="1">
            <a:spLocks/>
          </p:cNvSpPr>
          <p:nvPr/>
        </p:nvSpPr>
        <p:spPr>
          <a:xfrm>
            <a:off x="12914242" y="22263228"/>
            <a:ext cx="10959735" cy="7573929"/>
          </a:xfrm>
          <a:prstGeom prst="roundRect">
            <a:avLst>
              <a:gd name="adj" fmla="val 8957"/>
            </a:avLst>
          </a:prstGeom>
          <a:solidFill>
            <a:srgbClr val="8BB5A9"/>
          </a:solidFill>
          <a:ln w="38100">
            <a:noFill/>
          </a:ln>
        </p:spPr>
        <p:txBody>
          <a:bodyPr vert="horz" lIns="108000" tIns="91518" rIns="183036" bIns="91518" rtlCol="0">
            <a:normAutofit lnSpcReduction="1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3. Modeling shapes from lightcurves</a:t>
            </a:r>
          </a:p>
          <a:p>
            <a:pPr>
              <a:lnSpc>
                <a:spcPct val="150000"/>
              </a:lnSpc>
              <a:buSzPct val="120000"/>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lightcurve of a small body is highly dependent on its shape and aspect [2,3] meaning that shape information can be extracted from even sparse-in-time photometry.</a:t>
            </a:r>
          </a:p>
          <a:p>
            <a:pPr>
              <a:lnSpc>
                <a:spcPct val="150000"/>
              </a:lnSpc>
              <a:buSzPct val="120000"/>
            </a:pPr>
            <a:r>
              <a:rPr lang="en-GB" sz="28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 lightcurve inversion (CLI) </a:t>
            </a:r>
            <a:r>
              <a:rPr lang="en-GB"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is a technique used to construct a convex “hull” of an object from lightcurves collected over multiple epochs and viewing geometries [4,5]. </a:t>
            </a:r>
          </a:p>
          <a:p>
            <a:pPr>
              <a:lnSpc>
                <a:spcPct val="150000"/>
              </a:lnSpc>
              <a:buSzPct val="120000"/>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We use the software package </a:t>
            </a:r>
            <a:r>
              <a:rPr lang="en-US" sz="2800" i="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convexinv</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[6] to </a:t>
            </a:r>
            <a:r>
              <a:rPr lang="en-US" sz="2800" dirty="0" err="1">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optimise</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the shape, sidereal period and pole orientation which</a:t>
            </a:r>
            <a:r>
              <a:rPr lang="en-GB"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match the input comet lightcurves best.</a:t>
            </a: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GB" sz="32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ct val="150000"/>
              </a:lnSpc>
            </a:pPr>
            <a:endParaRPr lang="en-US" sz="30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ct val="150000"/>
              </a:lnSpc>
              <a:buNone/>
            </a:pPr>
            <a:endParaRPr lang="en-US" sz="36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30" name="Picture 6">
            <a:extLst>
              <a:ext uri="{FF2B5EF4-FFF2-40B4-BE49-F238E27FC236}">
                <a16:creationId xmlns:a16="http://schemas.microsoft.com/office/drawing/2014/main" id="{F7B111F1-8584-D145-BEB4-0A172E2F9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7543" y="1707024"/>
            <a:ext cx="6397899" cy="1524409"/>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E304423D-3E5F-DBBF-43EF-63C1158386AD}"/>
              </a:ext>
            </a:extLst>
          </p:cNvPr>
          <p:cNvSpPr txBox="1">
            <a:spLocks/>
          </p:cNvSpPr>
          <p:nvPr/>
        </p:nvSpPr>
        <p:spPr>
          <a:xfrm>
            <a:off x="27749344" y="29555888"/>
            <a:ext cx="17748481" cy="1029913"/>
          </a:xfrm>
          <a:prstGeom prst="roundRect">
            <a:avLst>
              <a:gd name="adj" fmla="val 0"/>
            </a:avLst>
          </a:prstGeom>
          <a:noFill/>
          <a:ln w="28575">
            <a:noFill/>
          </a:ln>
        </p:spPr>
        <p:txBody>
          <a:bodyPr vert="horz" lIns="183036" tIns="91518" rIns="183036" bIns="91518" numCol="1"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endParaRPr lang="en-US" sz="2800" b="1" dirty="0">
              <a:solidFill>
                <a:schemeClr val="bg1"/>
              </a:solidFill>
              <a:latin typeface="Helvetica" pitchFamily="2" charset="0"/>
              <a:ea typeface="Source Sans Pro" panose="020B0503030403020204" pitchFamily="34" charset="0"/>
              <a:cs typeface="Verdana" panose="020B0604030504040204" pitchFamily="34" charset="0"/>
            </a:endParaRPr>
          </a:p>
        </p:txBody>
      </p:sp>
      <p:sp>
        <p:nvSpPr>
          <p:cNvPr id="36" name="Content Placeholder 4">
            <a:extLst>
              <a:ext uri="{FF2B5EF4-FFF2-40B4-BE49-F238E27FC236}">
                <a16:creationId xmlns:a16="http://schemas.microsoft.com/office/drawing/2014/main" id="{045302DD-7B7F-DD4B-455E-3FA00B72F8B9}"/>
              </a:ext>
            </a:extLst>
          </p:cNvPr>
          <p:cNvSpPr txBox="1">
            <a:spLocks/>
          </p:cNvSpPr>
          <p:nvPr/>
        </p:nvSpPr>
        <p:spPr>
          <a:xfrm>
            <a:off x="25214141" y="18598743"/>
            <a:ext cx="8133171" cy="1972547"/>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4.</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X</a:t>
            </a:r>
            <a:r>
              <a:rPr lang="en-US" sz="2800" baseline="300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2</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distribution from a grid search for the direction of the model rotation pole over all ecliptic latitude (</a:t>
            </a:r>
            <a:r>
              <a:rPr lang="el-GR"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λ</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and longitude (</a:t>
            </a:r>
            <a:r>
              <a:rPr lang="el-GR"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β</a:t>
            </a:r>
            <a:r>
              <a:rPr lang="en-GB"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a:t>
            </a:r>
            <a:r>
              <a:rPr lang="en-GB" sz="2800" b="1" dirty="0">
                <a:latin typeface="Source Sans Pro" panose="020B0503030403020204" pitchFamily="34" charset="0"/>
                <a:ea typeface="Source Sans Pro" panose="020B0503030403020204" pitchFamily="34" charset="0"/>
                <a:cs typeface="Verdana" panose="020B0604030504040204" pitchFamily="34" charset="0"/>
              </a:rPr>
              <a:t>  </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37" name="Content Placeholder 4">
            <a:extLst>
              <a:ext uri="{FF2B5EF4-FFF2-40B4-BE49-F238E27FC236}">
                <a16:creationId xmlns:a16="http://schemas.microsoft.com/office/drawing/2014/main" id="{FC45DA62-A009-6398-BCE1-092050B10967}"/>
              </a:ext>
            </a:extLst>
          </p:cNvPr>
          <p:cNvSpPr txBox="1">
            <a:spLocks/>
          </p:cNvSpPr>
          <p:nvPr/>
        </p:nvSpPr>
        <p:spPr>
          <a:xfrm>
            <a:off x="33410335" y="18579414"/>
            <a:ext cx="8334501" cy="1972546"/>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5.</a:t>
            </a:r>
            <a:r>
              <a:rPr lang="en-US" sz="28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Best-fit convex shape model of 162P, viewed from three orthogonal directions. The model z-axis is aligned with its axis of rotation. </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39" name="Group 38">
            <a:extLst>
              <a:ext uri="{FF2B5EF4-FFF2-40B4-BE49-F238E27FC236}">
                <a16:creationId xmlns:a16="http://schemas.microsoft.com/office/drawing/2014/main" id="{096401BE-0D8B-5F57-B100-2A980F10CD34}"/>
              </a:ext>
            </a:extLst>
          </p:cNvPr>
          <p:cNvGrpSpPr/>
          <p:nvPr/>
        </p:nvGrpSpPr>
        <p:grpSpPr>
          <a:xfrm>
            <a:off x="33009933" y="6003031"/>
            <a:ext cx="8454007" cy="5801928"/>
            <a:chOff x="32909849" y="5707916"/>
            <a:chExt cx="8621896" cy="5123225"/>
          </a:xfrm>
        </p:grpSpPr>
        <p:pic>
          <p:nvPicPr>
            <p:cNvPr id="20" name="Picture 19" descr="Graphical user interface, chart, scatter chart&#10;&#10;Description automatically generated">
              <a:extLst>
                <a:ext uri="{FF2B5EF4-FFF2-40B4-BE49-F238E27FC236}">
                  <a16:creationId xmlns:a16="http://schemas.microsoft.com/office/drawing/2014/main" id="{968FBC24-AD0C-0309-5D32-F99D42BC34E4}"/>
                </a:ext>
              </a:extLst>
            </p:cNvPr>
            <p:cNvPicPr>
              <a:picLocks noChangeAspect="1"/>
            </p:cNvPicPr>
            <p:nvPr/>
          </p:nvPicPr>
          <p:blipFill rotWithShape="1">
            <a:blip r:embed="rId5"/>
            <a:srcRect t="3523"/>
            <a:stretch/>
          </p:blipFill>
          <p:spPr>
            <a:xfrm>
              <a:off x="32909849" y="5724534"/>
              <a:ext cx="8621896" cy="5106607"/>
            </a:xfrm>
            <a:prstGeom prst="rect">
              <a:avLst/>
            </a:prstGeom>
          </p:spPr>
        </p:pic>
        <p:sp>
          <p:nvSpPr>
            <p:cNvPr id="38" name="Content Placeholder 4">
              <a:extLst>
                <a:ext uri="{FF2B5EF4-FFF2-40B4-BE49-F238E27FC236}">
                  <a16:creationId xmlns:a16="http://schemas.microsoft.com/office/drawing/2014/main" id="{9ABBE9CD-2DE6-3D6A-2718-5C55733C40DD}"/>
                </a:ext>
              </a:extLst>
            </p:cNvPr>
            <p:cNvSpPr txBox="1">
              <a:spLocks/>
            </p:cNvSpPr>
            <p:nvPr/>
          </p:nvSpPr>
          <p:spPr>
            <a:xfrm>
              <a:off x="33749057" y="5707916"/>
              <a:ext cx="1678238" cy="691393"/>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3.</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pic>
        <p:nvPicPr>
          <p:cNvPr id="44" name="Picture 43">
            <a:extLst>
              <a:ext uri="{FF2B5EF4-FFF2-40B4-BE49-F238E27FC236}">
                <a16:creationId xmlns:a16="http://schemas.microsoft.com/office/drawing/2014/main" id="{74EA6A56-013F-A3D4-1AB8-7E790EB9112D}"/>
              </a:ext>
            </a:extLst>
          </p:cNvPr>
          <p:cNvPicPr>
            <a:picLocks noChangeAspect="1"/>
          </p:cNvPicPr>
          <p:nvPr/>
        </p:nvPicPr>
        <p:blipFill rotWithShape="1">
          <a:blip r:embed="rId6"/>
          <a:srcRect l="10802" t="28198" r="7339" b="27644"/>
          <a:stretch/>
        </p:blipFill>
        <p:spPr>
          <a:xfrm>
            <a:off x="33411533" y="12352667"/>
            <a:ext cx="8396326" cy="6409562"/>
          </a:xfrm>
          <a:prstGeom prst="rect">
            <a:avLst/>
          </a:prstGeom>
        </p:spPr>
      </p:pic>
      <p:sp>
        <p:nvSpPr>
          <p:cNvPr id="35" name="TextBox 34">
            <a:extLst>
              <a:ext uri="{FF2B5EF4-FFF2-40B4-BE49-F238E27FC236}">
                <a16:creationId xmlns:a16="http://schemas.microsoft.com/office/drawing/2014/main" id="{A9A6E3FA-9135-085C-0A4D-F8AAC149C02E}"/>
              </a:ext>
            </a:extLst>
          </p:cNvPr>
          <p:cNvSpPr txBox="1"/>
          <p:nvPr/>
        </p:nvSpPr>
        <p:spPr>
          <a:xfrm>
            <a:off x="24795154" y="5836058"/>
            <a:ext cx="8091129" cy="6487673"/>
          </a:xfrm>
          <a:prstGeom prst="rect">
            <a:avLst/>
          </a:prstGeom>
          <a:noFill/>
        </p:spPr>
        <p:txBody>
          <a:bodyPr wrap="square" lIns="72000" rtlCol="0">
            <a:spAutoFit/>
          </a:bodyPr>
          <a:lstStyle/>
          <a:p>
            <a:pPr marL="457200" indent="-457200">
              <a:lnSpc>
                <a:spcPct val="150000"/>
              </a:lnSpc>
              <a:buSzPct val="120000"/>
              <a:buFont typeface="Arial" panose="020B0604020202020204" pitchFamily="34" charset="0"/>
              <a:buChar char="•"/>
            </a:pPr>
            <a:r>
              <a:rPr lang="en-US" sz="2800" dirty="0">
                <a:latin typeface="Source Sans Pro" panose="020B0503030403020204" pitchFamily="34" charset="0"/>
                <a:ea typeface="Source Sans Pro" panose="020B0503030403020204" pitchFamily="34" charset="0"/>
              </a:rPr>
              <a:t>We obtained new lightcurves of low-activity comet 162P in January &amp; March 2022 (Figure 3). In total, we have collected 33 absolutely-calibrated lightcurves of this comet made up of ~1000 data points between 2007-2022.</a:t>
            </a:r>
          </a:p>
          <a:p>
            <a:pPr marL="457200" indent="-457200">
              <a:lnSpc>
                <a:spcPct val="150000"/>
              </a:lnSpc>
              <a:buSzPct val="120000"/>
              <a:buFont typeface="Arial" panose="020B0604020202020204" pitchFamily="34" charset="0"/>
              <a:buChar char="•"/>
            </a:pPr>
            <a:r>
              <a:rPr lang="en-US" sz="2800" dirty="0">
                <a:latin typeface="Source Sans Pro" panose="020B0503030403020204" pitchFamily="34" charset="0"/>
                <a:ea typeface="Source Sans Pro" panose="020B0503030403020204" pitchFamily="34" charset="0"/>
              </a:rPr>
              <a:t>We used CLI to search for the pole orientation and shape model that were capable of most closely reproducing these lightcurves. The distribution of poles and final shape model are shown in Figures 4 and 5.</a:t>
            </a:r>
          </a:p>
        </p:txBody>
      </p:sp>
      <p:grpSp>
        <p:nvGrpSpPr>
          <p:cNvPr id="47" name="Group 46">
            <a:extLst>
              <a:ext uri="{FF2B5EF4-FFF2-40B4-BE49-F238E27FC236}">
                <a16:creationId xmlns:a16="http://schemas.microsoft.com/office/drawing/2014/main" id="{6BFF1E3B-A096-3454-89B4-13B1EBD13AE4}"/>
              </a:ext>
            </a:extLst>
          </p:cNvPr>
          <p:cNvGrpSpPr/>
          <p:nvPr/>
        </p:nvGrpSpPr>
        <p:grpSpPr>
          <a:xfrm>
            <a:off x="12959943" y="4822212"/>
            <a:ext cx="10959735" cy="17087872"/>
            <a:chOff x="13862157" y="4946906"/>
            <a:chExt cx="10828042" cy="16219761"/>
          </a:xfrm>
        </p:grpSpPr>
        <p:grpSp>
          <p:nvGrpSpPr>
            <p:cNvPr id="14" name="Group 13">
              <a:extLst>
                <a:ext uri="{FF2B5EF4-FFF2-40B4-BE49-F238E27FC236}">
                  <a16:creationId xmlns:a16="http://schemas.microsoft.com/office/drawing/2014/main" id="{F64C30A0-4630-856A-0246-3ED4C2B544B1}"/>
                </a:ext>
              </a:extLst>
            </p:cNvPr>
            <p:cNvGrpSpPr/>
            <p:nvPr/>
          </p:nvGrpSpPr>
          <p:grpSpPr>
            <a:xfrm>
              <a:off x="13862157" y="4946906"/>
              <a:ext cx="10828042" cy="16219761"/>
              <a:chOff x="15906482" y="5281908"/>
              <a:chExt cx="10293488" cy="15365827"/>
            </a:xfrm>
          </p:grpSpPr>
          <p:sp>
            <p:nvSpPr>
              <p:cNvPr id="16" name="Content Placeholder 4">
                <a:extLst>
                  <a:ext uri="{FF2B5EF4-FFF2-40B4-BE49-F238E27FC236}">
                    <a16:creationId xmlns:a16="http://schemas.microsoft.com/office/drawing/2014/main" id="{0B8D5BFA-6B03-872F-0DDF-91286DC9DD5F}"/>
                  </a:ext>
                </a:extLst>
              </p:cNvPr>
              <p:cNvSpPr txBox="1">
                <a:spLocks/>
              </p:cNvSpPr>
              <p:nvPr/>
            </p:nvSpPr>
            <p:spPr>
              <a:xfrm>
                <a:off x="15906482" y="5281908"/>
                <a:ext cx="10293488" cy="15365827"/>
              </a:xfrm>
              <a:prstGeom prst="roundRect">
                <a:avLst>
                  <a:gd name="adj" fmla="val 2840"/>
                </a:avLst>
              </a:prstGeom>
              <a:solidFill>
                <a:schemeClr val="bg1"/>
              </a:solidFill>
              <a:ln w="38100">
                <a:no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r>
                  <a:rPr lang="en-US" sz="3600" b="1" dirty="0">
                    <a:solidFill>
                      <a:schemeClr val="tx1">
                        <a:lumMod val="95000"/>
                        <a:lumOff val="5000"/>
                      </a:schemeClr>
                    </a:solidFill>
                    <a:latin typeface="Myanmar Text" panose="020B0502040204020203" pitchFamily="34" charset="0"/>
                    <a:ea typeface="Verdana" panose="020B0604030504040204" pitchFamily="34" charset="0"/>
                    <a:cs typeface="Myanmar Text" panose="020B0502040204020203" pitchFamily="34" charset="0"/>
                  </a:rPr>
                  <a:t>2. What can we learn from nucleus photometry?</a:t>
                </a:r>
              </a:p>
              <a:p>
                <a:pPr marL="0" indent="0">
                  <a:lnSpc>
                    <a:spcPct val="150000"/>
                  </a:lnSpc>
                  <a:spcBef>
                    <a:spcPts val="0"/>
                  </a:spcBef>
                  <a:buNone/>
                </a:pPr>
                <a:endParaRPr lang="en-US" sz="2400" dirty="0">
                  <a:solidFill>
                    <a:schemeClr val="tx1">
                      <a:lumMod val="95000"/>
                      <a:lumOff val="5000"/>
                    </a:schemeClr>
                  </a:solidFill>
                  <a:latin typeface=""/>
                  <a:ea typeface="Verdana" panose="020B0604030504040204" pitchFamily="34" charset="0"/>
                  <a:cs typeface="Verdana" panose="020B0604030504040204" pitchFamily="34" charset="0"/>
                </a:endParaRPr>
              </a:p>
            </p:txBody>
          </p:sp>
          <p:pic>
            <p:nvPicPr>
              <p:cNvPr id="17" name="Picture 16" descr="Diagram, application&#10;&#10;Description automatically generated">
                <a:extLst>
                  <a:ext uri="{FF2B5EF4-FFF2-40B4-BE49-F238E27FC236}">
                    <a16:creationId xmlns:a16="http://schemas.microsoft.com/office/drawing/2014/main" id="{4B10AED0-1C5F-9463-DDCE-C5F7D4614AEB}"/>
                  </a:ext>
                </a:extLst>
              </p:cNvPr>
              <p:cNvPicPr>
                <a:picLocks noChangeAspect="1"/>
              </p:cNvPicPr>
              <p:nvPr/>
            </p:nvPicPr>
            <p:blipFill rotWithShape="1">
              <a:blip r:embed="rId7"/>
              <a:srcRect l="34813" t="16179" r="35894" b="6495"/>
              <a:stretch/>
            </p:blipFill>
            <p:spPr>
              <a:xfrm>
                <a:off x="16341596" y="6312227"/>
                <a:ext cx="9230158" cy="13705384"/>
              </a:xfrm>
              <a:prstGeom prst="rect">
                <a:avLst/>
              </a:prstGeom>
              <a:ln>
                <a:noFill/>
              </a:ln>
            </p:spPr>
          </p:pic>
        </p:grpSp>
        <p:sp>
          <p:nvSpPr>
            <p:cNvPr id="45" name="Content Placeholder 4">
              <a:extLst>
                <a:ext uri="{FF2B5EF4-FFF2-40B4-BE49-F238E27FC236}">
                  <a16:creationId xmlns:a16="http://schemas.microsoft.com/office/drawing/2014/main" id="{24C7483B-438C-8129-B94E-CE27BE3043B0}"/>
                </a:ext>
              </a:extLst>
            </p:cNvPr>
            <p:cNvSpPr txBox="1">
              <a:spLocks/>
            </p:cNvSpPr>
            <p:nvPr/>
          </p:nvSpPr>
          <p:spPr>
            <a:xfrm>
              <a:off x="14123620" y="20282804"/>
              <a:ext cx="9700248" cy="681079"/>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GB" sz="2800" b="1" dirty="0">
                  <a:latin typeface="Source Sans Pro" panose="020B0503030403020204" pitchFamily="34" charset="0"/>
                  <a:ea typeface="Source Sans Pro" panose="020B0503030403020204" pitchFamily="34" charset="0"/>
                  <a:cs typeface="Verdana" panose="020B0604030504040204" pitchFamily="34" charset="0"/>
                </a:rPr>
                <a:t>Figure 2.</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grpSp>
      <p:sp>
        <p:nvSpPr>
          <p:cNvPr id="48" name="Content Placeholder 4">
            <a:extLst>
              <a:ext uri="{FF2B5EF4-FFF2-40B4-BE49-F238E27FC236}">
                <a16:creationId xmlns:a16="http://schemas.microsoft.com/office/drawing/2014/main" id="{4EFEC435-C748-0EF8-AD63-967AB8B3514D}"/>
              </a:ext>
            </a:extLst>
          </p:cNvPr>
          <p:cNvSpPr txBox="1">
            <a:spLocks/>
          </p:cNvSpPr>
          <p:nvPr/>
        </p:nvSpPr>
        <p:spPr>
          <a:xfrm>
            <a:off x="24411082" y="21173779"/>
            <a:ext cx="17841453" cy="7406895"/>
          </a:xfrm>
          <a:prstGeom prst="roundRect">
            <a:avLst>
              <a:gd name="adj" fmla="val 7810"/>
            </a:avLst>
          </a:prstGeom>
          <a:solidFill>
            <a:srgbClr val="8BB5A9"/>
          </a:solidFill>
          <a:ln w="38100">
            <a:noFill/>
          </a:ln>
        </p:spPr>
        <p:txBody>
          <a:bodyPr vert="horz" lIns="108000"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rPr>
              <a:t>5. Discussion and scope for future work</a:t>
            </a:r>
          </a:p>
          <a:p>
            <a:pPr>
              <a:lnSpc>
                <a:spcPct val="150000"/>
              </a:lnSpc>
              <a:spcBef>
                <a:spcPts val="811"/>
              </a:spcBef>
              <a:buSzPct val="120000"/>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large, flat facets on the shape model can be interpreted as </a:t>
            </a:r>
            <a:r>
              <a:rPr lang="en-US" sz="28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tentative evidence for a bilobed structure </a:t>
            </a: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for 162P – CLI cannot replicate the concavities of this morphology, instead ‘covers’ them with flat regions.</a:t>
            </a:r>
          </a:p>
          <a:p>
            <a:pPr>
              <a:lnSpc>
                <a:spcPct val="150000"/>
              </a:lnSpc>
              <a:spcBef>
                <a:spcPts val="811"/>
              </a:spcBef>
              <a:buSzPct val="120000"/>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final model is dependent on phase function: we can therefore use the shape model to correct for the effects of rotation in the lightcurves and search for a cometary opposition effect by comparing shapes with different phase functions.</a:t>
            </a:r>
          </a:p>
          <a:p>
            <a:pPr>
              <a:lnSpc>
                <a:spcPct val="150000"/>
              </a:lnSpc>
              <a:spcBef>
                <a:spcPts val="811"/>
              </a:spcBef>
              <a:buSzPct val="120000"/>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CLI is difficult to apply to comets: there are more limited viewing geometries available from orbits largely confined to Ecliptic plane, and the nucleus can only reliably be observed when inactive.</a:t>
            </a:r>
          </a:p>
          <a:p>
            <a:pPr>
              <a:lnSpc>
                <a:spcPct val="150000"/>
              </a:lnSpc>
              <a:spcBef>
                <a:spcPts val="811"/>
              </a:spcBef>
              <a:buSzPct val="120000"/>
            </a:pPr>
            <a:r>
              <a:rPr lang="en-US" sz="28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Upcoming surveys e.g. LSST may provide increased coverage of viewing geometries. Potential then to streamline the modelling process for a greater number of comets and acquire a larger sample of nucleus shapes.</a:t>
            </a: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26" name="Picture 25">
            <a:extLst>
              <a:ext uri="{FF2B5EF4-FFF2-40B4-BE49-F238E27FC236}">
                <a16:creationId xmlns:a16="http://schemas.microsoft.com/office/drawing/2014/main" id="{814F11A1-BBFB-8003-DCD3-A61AFF1F2E0A}"/>
              </a:ext>
            </a:extLst>
          </p:cNvPr>
          <p:cNvPicPr>
            <a:picLocks noChangeAspect="1"/>
          </p:cNvPicPr>
          <p:nvPr/>
        </p:nvPicPr>
        <p:blipFill rotWithShape="1">
          <a:blip r:embed="rId8"/>
          <a:srcRect l="6867" t="19967" r="8823" b="20964"/>
          <a:stretch/>
        </p:blipFill>
        <p:spPr>
          <a:xfrm>
            <a:off x="24578483" y="12643896"/>
            <a:ext cx="8091129" cy="5935518"/>
          </a:xfrm>
          <a:prstGeom prst="rect">
            <a:avLst/>
          </a:prstGeom>
          <a:solidFill>
            <a:srgbClr val="EBD3BE"/>
          </a:solidFill>
        </p:spPr>
      </p:pic>
      <p:sp>
        <p:nvSpPr>
          <p:cNvPr id="8" name="Content Placeholder 4">
            <a:extLst>
              <a:ext uri="{FF2B5EF4-FFF2-40B4-BE49-F238E27FC236}">
                <a16:creationId xmlns:a16="http://schemas.microsoft.com/office/drawing/2014/main" id="{3518A52A-449B-7CFE-D7E7-2685DDEC520F}"/>
              </a:ext>
            </a:extLst>
          </p:cNvPr>
          <p:cNvSpPr txBox="1">
            <a:spLocks/>
          </p:cNvSpPr>
          <p:nvPr/>
        </p:nvSpPr>
        <p:spPr>
          <a:xfrm>
            <a:off x="24413988" y="28720395"/>
            <a:ext cx="17841453" cy="1272598"/>
          </a:xfrm>
          <a:prstGeom prst="roundRect">
            <a:avLst>
              <a:gd name="adj" fmla="val 21419"/>
            </a:avLst>
          </a:prstGeom>
          <a:noFill/>
          <a:ln w="38100">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gn="just">
              <a:lnSpc>
                <a:spcPts val="2880"/>
              </a:lnSpc>
              <a:spcBef>
                <a:spcPts val="811"/>
              </a:spcBef>
              <a:buNone/>
            </a:pPr>
            <a:r>
              <a:rPr lang="en-US" sz="2400" b="1"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References: </a:t>
            </a:r>
            <a:r>
              <a:rPr lang="en-US" sz="24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[1] Harmon et al. (2010) </a:t>
            </a:r>
            <a:r>
              <a:rPr lang="en-US" sz="23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[2] </a:t>
            </a:r>
            <a:r>
              <a:rPr lang="en-US" sz="2300" dirty="0" err="1">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Karttunen</a:t>
            </a:r>
            <a:r>
              <a:rPr lang="en-US" sz="23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 (1989) ; [3] </a:t>
            </a:r>
            <a:r>
              <a:rPr lang="en-US" sz="2300" dirty="0" err="1">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Karttunen</a:t>
            </a:r>
            <a:r>
              <a:rPr lang="en-US" sz="23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 &amp; Bowell (1989);  [4] </a:t>
            </a:r>
            <a:r>
              <a:rPr lang="en-US" sz="2300" dirty="0" err="1">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Kaasalainen</a:t>
            </a:r>
            <a:r>
              <a:rPr lang="en-US" sz="23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 &amp; </a:t>
            </a:r>
            <a:r>
              <a:rPr lang="en-US" sz="2300" dirty="0" err="1">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Torppa</a:t>
            </a:r>
            <a:r>
              <a:rPr lang="en-US" sz="23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 (2001);  [5] </a:t>
            </a:r>
            <a:r>
              <a:rPr lang="en-US" sz="2300" dirty="0" err="1">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Kaasalainen</a:t>
            </a:r>
            <a:r>
              <a:rPr lang="en-US" sz="23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 et  al. (2001);    [6] </a:t>
            </a:r>
            <a:r>
              <a:rPr lang="en-US" sz="2300" dirty="0" err="1">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Durech</a:t>
            </a:r>
            <a:r>
              <a:rPr lang="en-US" sz="23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 et al. (2010)</a:t>
            </a:r>
            <a:r>
              <a:rPr lang="en-US" sz="24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 *</a:t>
            </a:r>
            <a:r>
              <a:rPr lang="en-US" sz="2400" i="1"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Image credits (top left to bottom right): </a:t>
            </a:r>
            <a:r>
              <a:rPr lang="en-GB" sz="2400" b="1" i="1" dirty="0">
                <a:solidFill>
                  <a:schemeClr val="tx1">
                    <a:lumMod val="85000"/>
                    <a:lumOff val="15000"/>
                  </a:schemeClr>
                </a:solidFill>
                <a:effectLst/>
                <a:latin typeface="Source Sans Pro" panose="020B0503030403020204" pitchFamily="34" charset="0"/>
                <a:ea typeface="Source Sans Pro" panose="020B0503030403020204" pitchFamily="34" charset="0"/>
              </a:rPr>
              <a:t>1P</a:t>
            </a:r>
            <a:r>
              <a:rPr lang="en-GB" sz="2400" i="1" dirty="0">
                <a:solidFill>
                  <a:schemeClr val="tx1">
                    <a:lumMod val="85000"/>
                    <a:lumOff val="15000"/>
                  </a:schemeClr>
                </a:solidFill>
                <a:effectLst/>
                <a:latin typeface="Source Sans Pro" panose="020B0503030403020204" pitchFamily="34" charset="0"/>
                <a:ea typeface="Source Sans Pro" panose="020B0503030403020204" pitchFamily="34" charset="0"/>
              </a:rPr>
              <a:t>: Giotto/ESA </a:t>
            </a:r>
            <a:r>
              <a:rPr lang="en-GB" sz="2400" b="1" i="1" dirty="0">
                <a:solidFill>
                  <a:schemeClr val="tx1">
                    <a:lumMod val="85000"/>
                    <a:lumOff val="15000"/>
                  </a:schemeClr>
                </a:solidFill>
                <a:effectLst/>
                <a:latin typeface="Source Sans Pro" panose="020B0503030403020204" pitchFamily="34" charset="0"/>
                <a:ea typeface="Source Sans Pro" panose="020B0503030403020204" pitchFamily="34" charset="0"/>
              </a:rPr>
              <a:t>19P</a:t>
            </a:r>
            <a:r>
              <a:rPr lang="en-GB" sz="2400" i="1" dirty="0">
                <a:solidFill>
                  <a:schemeClr val="tx1">
                    <a:lumMod val="85000"/>
                    <a:lumOff val="15000"/>
                  </a:schemeClr>
                </a:solidFill>
                <a:effectLst/>
                <a:latin typeface="Source Sans Pro" panose="020B0503030403020204" pitchFamily="34" charset="0"/>
                <a:ea typeface="Source Sans Pro" panose="020B0503030403020204" pitchFamily="34" charset="0"/>
              </a:rPr>
              <a:t>: NASA/JPL </a:t>
            </a:r>
            <a:r>
              <a:rPr lang="en-GB" sz="2400" b="1" i="1" dirty="0">
                <a:solidFill>
                  <a:schemeClr val="tx1">
                    <a:lumMod val="85000"/>
                    <a:lumOff val="15000"/>
                  </a:schemeClr>
                </a:solidFill>
                <a:effectLst/>
                <a:latin typeface="Source Sans Pro" panose="020B0503030403020204" pitchFamily="34" charset="0"/>
                <a:ea typeface="Source Sans Pro" panose="020B0503030403020204" pitchFamily="34" charset="0"/>
              </a:rPr>
              <a:t>9P</a:t>
            </a:r>
            <a:r>
              <a:rPr lang="en-GB" sz="2400" i="1" dirty="0">
                <a:solidFill>
                  <a:schemeClr val="tx1">
                    <a:lumMod val="85000"/>
                    <a:lumOff val="15000"/>
                  </a:schemeClr>
                </a:solidFill>
                <a:effectLst/>
                <a:latin typeface="Source Sans Pro" panose="020B0503030403020204" pitchFamily="34" charset="0"/>
                <a:ea typeface="Source Sans Pro" panose="020B0503030403020204" pitchFamily="34" charset="0"/>
              </a:rPr>
              <a:t>: NASA/JPL/UMD </a:t>
            </a:r>
            <a:r>
              <a:rPr lang="en-GB" sz="2400" b="1" i="1" dirty="0">
                <a:solidFill>
                  <a:schemeClr val="tx1">
                    <a:lumMod val="85000"/>
                    <a:lumOff val="15000"/>
                  </a:schemeClr>
                </a:solidFill>
                <a:effectLst/>
                <a:latin typeface="Source Sans Pro" panose="020B0503030403020204" pitchFamily="34" charset="0"/>
                <a:ea typeface="Source Sans Pro" panose="020B0503030403020204" pitchFamily="34" charset="0"/>
              </a:rPr>
              <a:t>103P</a:t>
            </a:r>
            <a:r>
              <a:rPr lang="en-GB" sz="2400" i="1" dirty="0">
                <a:solidFill>
                  <a:schemeClr val="tx1">
                    <a:lumMod val="85000"/>
                    <a:lumOff val="15000"/>
                  </a:schemeClr>
                </a:solidFill>
                <a:effectLst/>
                <a:latin typeface="Source Sans Pro" panose="020B0503030403020204" pitchFamily="34" charset="0"/>
                <a:ea typeface="Source Sans Pro" panose="020B0503030403020204" pitchFamily="34" charset="0"/>
              </a:rPr>
              <a:t>: NASA/JPL-</a:t>
            </a:r>
            <a:r>
              <a:rPr lang="en-GB" sz="2400" i="1" dirty="0" err="1">
                <a:solidFill>
                  <a:schemeClr val="tx1">
                    <a:lumMod val="85000"/>
                    <a:lumOff val="15000"/>
                  </a:schemeClr>
                </a:solidFill>
                <a:effectLst/>
                <a:latin typeface="Source Sans Pro" panose="020B0503030403020204" pitchFamily="34" charset="0"/>
                <a:ea typeface="Source Sans Pro" panose="020B0503030403020204" pitchFamily="34" charset="0"/>
              </a:rPr>
              <a:t>CalTech</a:t>
            </a:r>
            <a:r>
              <a:rPr lang="en-GB" sz="2400" i="1" dirty="0">
                <a:solidFill>
                  <a:schemeClr val="tx1">
                    <a:lumMod val="85000"/>
                    <a:lumOff val="15000"/>
                  </a:schemeClr>
                </a:solidFill>
                <a:effectLst/>
                <a:latin typeface="Source Sans Pro" panose="020B0503030403020204" pitchFamily="34" charset="0"/>
                <a:ea typeface="Source Sans Pro" panose="020B0503030403020204" pitchFamily="34" charset="0"/>
              </a:rPr>
              <a:t>/UMD </a:t>
            </a:r>
            <a:r>
              <a:rPr lang="en-GB" sz="2400" b="1" i="1" dirty="0">
                <a:solidFill>
                  <a:schemeClr val="tx1">
                    <a:lumMod val="85000"/>
                    <a:lumOff val="15000"/>
                  </a:schemeClr>
                </a:solidFill>
                <a:effectLst/>
                <a:latin typeface="Source Sans Pro" panose="020B0503030403020204" pitchFamily="34" charset="0"/>
                <a:ea typeface="Source Sans Pro" panose="020B0503030403020204" pitchFamily="34" charset="0"/>
              </a:rPr>
              <a:t>67P</a:t>
            </a:r>
            <a:r>
              <a:rPr lang="en-GB" sz="2400" i="1" dirty="0">
                <a:solidFill>
                  <a:schemeClr val="tx1">
                    <a:lumMod val="85000"/>
                    <a:lumOff val="15000"/>
                  </a:schemeClr>
                </a:solidFill>
                <a:effectLst/>
                <a:latin typeface="Source Sans Pro" panose="020B0503030403020204" pitchFamily="34" charset="0"/>
                <a:ea typeface="Source Sans Pro" panose="020B0503030403020204" pitchFamily="34" charset="0"/>
              </a:rPr>
              <a:t>: ESA/Rosetta/MPS for OSIRIS Team MPS/UPD/LAM/IAA/ SSO/ INTA/UPM/DASP/IDA </a:t>
            </a:r>
            <a:r>
              <a:rPr lang="en-GB" sz="2400" b="1" i="1" dirty="0">
                <a:solidFill>
                  <a:schemeClr val="tx1">
                    <a:lumMod val="85000"/>
                    <a:lumOff val="15000"/>
                  </a:schemeClr>
                </a:solidFill>
                <a:effectLst/>
                <a:latin typeface="Source Sans Pro" panose="020B0503030403020204" pitchFamily="34" charset="0"/>
                <a:ea typeface="Source Sans Pro" panose="020B0503030403020204" pitchFamily="34" charset="0"/>
              </a:rPr>
              <a:t>81P</a:t>
            </a:r>
            <a:r>
              <a:rPr lang="en-GB" sz="2400" i="1" dirty="0">
                <a:solidFill>
                  <a:schemeClr val="tx1">
                    <a:lumMod val="85000"/>
                    <a:lumOff val="15000"/>
                  </a:schemeClr>
                </a:solidFill>
                <a:effectLst/>
                <a:latin typeface="Source Sans Pro" panose="020B0503030403020204" pitchFamily="34" charset="0"/>
                <a:ea typeface="Source Sans Pro" panose="020B0503030403020204" pitchFamily="34" charset="0"/>
              </a:rPr>
              <a:t>: NASA</a:t>
            </a:r>
          </a:p>
          <a:p>
            <a:pPr marL="586620" indent="-519192">
              <a:lnSpc>
                <a:spcPts val="2880"/>
              </a:lnSpc>
              <a:spcBef>
                <a:spcPts val="811"/>
              </a:spcBef>
              <a:buNone/>
            </a:pPr>
            <a:r>
              <a:rPr lang="en-US" sz="2400" b="1" dirty="0">
                <a:latin typeface="Source Sans Pro" panose="020B0503030403020204" pitchFamily="34" charset="0"/>
                <a:ea typeface="Source Sans Pro" panose="020B0503030403020204" pitchFamily="34" charset="0"/>
                <a:cs typeface="Verdana" panose="020B0604030504040204" pitchFamily="34" charset="0"/>
              </a:rPr>
              <a:t> </a:t>
            </a:r>
            <a:endParaRPr lang="en-GB" sz="2400" b="1" dirty="0">
              <a:latin typeface="Source Sans Pro" panose="020B0503030403020204" pitchFamily="34" charset="0"/>
              <a:ea typeface="Source Sans Pro" panose="020B0503030403020204" pitchFamily="34" charset="0"/>
              <a:cs typeface="Verdana" panose="020B0604030504040204" pitchFamily="34" charset="0"/>
            </a:endParaRPr>
          </a:p>
          <a:p>
            <a:pPr marL="0" indent="0" algn="just">
              <a:lnSpc>
                <a:spcPts val="2880"/>
              </a:lnSpc>
              <a:spcBef>
                <a:spcPts val="811"/>
              </a:spcBef>
              <a:buNone/>
            </a:pPr>
            <a:endParaRPr lang="en-US" sz="2300" dirty="0">
              <a:latin typeface="Source Sans Pro" panose="020B0503030403020204" pitchFamily="34" charset="0"/>
              <a:ea typeface="Source Sans Pro" panose="020B0503030403020204" pitchFamily="34" charset="0"/>
              <a:cs typeface="Verdana" panose="020B0604030504040204" pitchFamily="34" charset="0"/>
            </a:endParaRPr>
          </a:p>
          <a:p>
            <a:pPr marL="0" indent="0" algn="just">
              <a:lnSpc>
                <a:spcPts val="2880"/>
              </a:lnSpc>
              <a:spcBef>
                <a:spcPts val="811"/>
              </a:spcBef>
              <a:buNone/>
            </a:pPr>
            <a:r>
              <a:rPr lang="en-US" sz="2300" dirty="0">
                <a:latin typeface="Source Sans Pro" panose="020B0503030403020204" pitchFamily="34" charset="0"/>
                <a:ea typeface="Source Sans Pro" panose="020B0503030403020204" pitchFamily="34" charset="0"/>
                <a:cs typeface="Verdana" panose="020B0604030504040204" pitchFamily="34" charset="0"/>
              </a:rPr>
              <a:t>  </a:t>
            </a:r>
          </a:p>
          <a:p>
            <a:pPr>
              <a:lnSpc>
                <a:spcPts val="288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ts val="2880"/>
              </a:lnSpc>
            </a:pPr>
            <a:endParaRPr lang="en-GB"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ts val="2880"/>
              </a:lnSpc>
            </a:pPr>
            <a:endParaRPr lang="en-US" sz="24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a:lnSpc>
                <a:spcPts val="2880"/>
              </a:lnSpc>
            </a:pPr>
            <a:endParaRPr lang="en-US" sz="2400" dirty="0">
              <a:latin typeface="Source Sans Pro" panose="020B0503030403020204" pitchFamily="34" charset="0"/>
              <a:ea typeface="Source Sans Pro" panose="020B0503030403020204" pitchFamily="34" charset="0"/>
              <a:cs typeface="Calibri" panose="020F0502020204030204" pitchFamily="34" charset="0"/>
            </a:endParaRPr>
          </a:p>
          <a:p>
            <a:pPr marL="0" indent="0">
              <a:lnSpc>
                <a:spcPts val="2880"/>
              </a:lnSpc>
              <a:buNone/>
            </a:pPr>
            <a:endParaRPr lang="en-US" sz="2400" b="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3" name="Group 2">
            <a:extLst>
              <a:ext uri="{FF2B5EF4-FFF2-40B4-BE49-F238E27FC236}">
                <a16:creationId xmlns:a16="http://schemas.microsoft.com/office/drawing/2014/main" id="{E3EA229D-593C-BA70-4DAE-E306DB592F22}"/>
              </a:ext>
            </a:extLst>
          </p:cNvPr>
          <p:cNvGrpSpPr/>
          <p:nvPr/>
        </p:nvGrpSpPr>
        <p:grpSpPr>
          <a:xfrm>
            <a:off x="1179430" y="16228351"/>
            <a:ext cx="10875329" cy="6652620"/>
            <a:chOff x="1207747" y="17261651"/>
            <a:chExt cx="10875329" cy="6652620"/>
          </a:xfrm>
        </p:grpSpPr>
        <p:pic>
          <p:nvPicPr>
            <p:cNvPr id="13" name="Picture 12">
              <a:extLst>
                <a:ext uri="{FF2B5EF4-FFF2-40B4-BE49-F238E27FC236}">
                  <a16:creationId xmlns:a16="http://schemas.microsoft.com/office/drawing/2014/main" id="{982B32BE-DAA4-2EB9-2A68-FB6C5B497DAD}"/>
                </a:ext>
              </a:extLst>
            </p:cNvPr>
            <p:cNvPicPr>
              <a:picLocks noChangeAspect="1"/>
            </p:cNvPicPr>
            <p:nvPr/>
          </p:nvPicPr>
          <p:blipFill rotWithShape="1">
            <a:blip r:embed="rId9"/>
            <a:srcRect r="564"/>
            <a:stretch/>
          </p:blipFill>
          <p:spPr>
            <a:xfrm>
              <a:off x="1207747" y="17261651"/>
              <a:ext cx="10875329" cy="6652620"/>
            </a:xfrm>
            <a:prstGeom prst="rect">
              <a:avLst/>
            </a:prstGeom>
            <a:ln>
              <a:noFill/>
            </a:ln>
          </p:spPr>
        </p:pic>
        <p:grpSp>
          <p:nvGrpSpPr>
            <p:cNvPr id="28" name="Group 27">
              <a:extLst>
                <a:ext uri="{FF2B5EF4-FFF2-40B4-BE49-F238E27FC236}">
                  <a16:creationId xmlns:a16="http://schemas.microsoft.com/office/drawing/2014/main" id="{640D4586-B87A-5326-C518-0ACD3E33B1A0}"/>
                </a:ext>
              </a:extLst>
            </p:cNvPr>
            <p:cNvGrpSpPr/>
            <p:nvPr/>
          </p:nvGrpSpPr>
          <p:grpSpPr>
            <a:xfrm>
              <a:off x="1207747" y="20079358"/>
              <a:ext cx="9264978" cy="3806054"/>
              <a:chOff x="908683" y="19828036"/>
              <a:chExt cx="9663488" cy="3919454"/>
            </a:xfrm>
          </p:grpSpPr>
          <p:sp>
            <p:nvSpPr>
              <p:cNvPr id="12" name="TextBox 11">
                <a:extLst>
                  <a:ext uri="{FF2B5EF4-FFF2-40B4-BE49-F238E27FC236}">
                    <a16:creationId xmlns:a16="http://schemas.microsoft.com/office/drawing/2014/main" id="{A49E7961-939F-FDE3-DC5E-73335164C761}"/>
                  </a:ext>
                </a:extLst>
              </p:cNvPr>
              <p:cNvSpPr txBox="1"/>
              <p:nvPr/>
            </p:nvSpPr>
            <p:spPr>
              <a:xfrm>
                <a:off x="908683" y="19828037"/>
                <a:ext cx="1579419" cy="461665"/>
              </a:xfrm>
              <a:prstGeom prst="rect">
                <a:avLst/>
              </a:prstGeom>
              <a:noFill/>
            </p:spPr>
            <p:txBody>
              <a:bodyPr wrap="square" rtlCol="0">
                <a:spAutoFit/>
              </a:bodyPr>
              <a:lstStyle/>
              <a:p>
                <a:r>
                  <a:rPr lang="en-US" sz="2400" dirty="0">
                    <a:solidFill>
                      <a:schemeClr val="bg1"/>
                    </a:solidFill>
                    <a:latin typeface="Source Sans Pro" panose="020B0503030403020204" pitchFamily="34" charset="0"/>
                    <a:ea typeface="Source Sans Pro" panose="020B0503030403020204" pitchFamily="34" charset="0"/>
                  </a:rPr>
                  <a:t>1P/Halley</a:t>
                </a:r>
              </a:p>
            </p:txBody>
          </p:sp>
          <p:sp>
            <p:nvSpPr>
              <p:cNvPr id="18" name="TextBox 17">
                <a:extLst>
                  <a:ext uri="{FF2B5EF4-FFF2-40B4-BE49-F238E27FC236}">
                    <a16:creationId xmlns:a16="http://schemas.microsoft.com/office/drawing/2014/main" id="{58AA90F5-90EC-A73B-F1FA-B8E47FC35ADF}"/>
                  </a:ext>
                </a:extLst>
              </p:cNvPr>
              <p:cNvSpPr txBox="1"/>
              <p:nvPr/>
            </p:nvSpPr>
            <p:spPr>
              <a:xfrm>
                <a:off x="954487" y="23272070"/>
                <a:ext cx="2345501" cy="475420"/>
              </a:xfrm>
              <a:prstGeom prst="rect">
                <a:avLst/>
              </a:prstGeom>
              <a:noFill/>
            </p:spPr>
            <p:txBody>
              <a:bodyPr wrap="square" rtlCol="0">
                <a:spAutoFit/>
              </a:bodyPr>
              <a:lstStyle/>
              <a:p>
                <a:r>
                  <a:rPr lang="en-US" sz="2400" dirty="0">
                    <a:solidFill>
                      <a:schemeClr val="bg1"/>
                    </a:solidFill>
                    <a:latin typeface="Source Sans Pro" panose="020B0503030403020204" pitchFamily="34" charset="0"/>
                    <a:ea typeface="Source Sans Pro" panose="020B0503030403020204" pitchFamily="34" charset="0"/>
                  </a:rPr>
                  <a:t>103P/Hartley 2</a:t>
                </a:r>
              </a:p>
            </p:txBody>
          </p:sp>
          <p:sp>
            <p:nvSpPr>
              <p:cNvPr id="19" name="TextBox 18">
                <a:extLst>
                  <a:ext uri="{FF2B5EF4-FFF2-40B4-BE49-F238E27FC236}">
                    <a16:creationId xmlns:a16="http://schemas.microsoft.com/office/drawing/2014/main" id="{6BB25397-A3F9-6F63-D23F-9B527C5B31C7}"/>
                  </a:ext>
                </a:extLst>
              </p:cNvPr>
              <p:cNvSpPr txBox="1"/>
              <p:nvPr/>
            </p:nvSpPr>
            <p:spPr>
              <a:xfrm>
                <a:off x="4713309" y="19828036"/>
                <a:ext cx="1989356" cy="461665"/>
              </a:xfrm>
              <a:prstGeom prst="rect">
                <a:avLst/>
              </a:prstGeom>
              <a:noFill/>
            </p:spPr>
            <p:txBody>
              <a:bodyPr wrap="square" rtlCol="0">
                <a:spAutoFit/>
              </a:bodyPr>
              <a:lstStyle/>
              <a:p>
                <a:r>
                  <a:rPr lang="en-US" sz="2400" dirty="0">
                    <a:solidFill>
                      <a:schemeClr val="bg1"/>
                    </a:solidFill>
                    <a:latin typeface="Source Sans Pro" panose="020B0503030403020204" pitchFamily="34" charset="0"/>
                    <a:ea typeface="Source Sans Pro" panose="020B0503030403020204" pitchFamily="34" charset="0"/>
                  </a:rPr>
                  <a:t>19P/</a:t>
                </a:r>
                <a:r>
                  <a:rPr lang="en-US" sz="2400" dirty="0" err="1">
                    <a:solidFill>
                      <a:schemeClr val="bg1"/>
                    </a:solidFill>
                    <a:latin typeface="Source Sans Pro" panose="020B0503030403020204" pitchFamily="34" charset="0"/>
                    <a:ea typeface="Source Sans Pro" panose="020B0503030403020204" pitchFamily="34" charset="0"/>
                  </a:rPr>
                  <a:t>Borrelly</a:t>
                </a:r>
                <a:endParaRPr lang="en-US" sz="2400" dirty="0">
                  <a:solidFill>
                    <a:schemeClr val="bg1"/>
                  </a:solidFill>
                  <a:latin typeface="Source Sans Pro" panose="020B0503030403020204" pitchFamily="34" charset="0"/>
                  <a:ea typeface="Source Sans Pro" panose="020B0503030403020204" pitchFamily="34" charset="0"/>
                </a:endParaRPr>
              </a:p>
            </p:txBody>
          </p:sp>
          <p:sp>
            <p:nvSpPr>
              <p:cNvPr id="23" name="TextBox 22">
                <a:extLst>
                  <a:ext uri="{FF2B5EF4-FFF2-40B4-BE49-F238E27FC236}">
                    <a16:creationId xmlns:a16="http://schemas.microsoft.com/office/drawing/2014/main" id="{601F1609-B22C-1ABF-C5C2-44AE0176F153}"/>
                  </a:ext>
                </a:extLst>
              </p:cNvPr>
              <p:cNvSpPr txBox="1"/>
              <p:nvPr/>
            </p:nvSpPr>
            <p:spPr>
              <a:xfrm>
                <a:off x="4713309" y="23272069"/>
                <a:ext cx="1579419" cy="461665"/>
              </a:xfrm>
              <a:prstGeom prst="rect">
                <a:avLst/>
              </a:prstGeom>
              <a:noFill/>
            </p:spPr>
            <p:txBody>
              <a:bodyPr wrap="square" rtlCol="0">
                <a:spAutoFit/>
              </a:bodyPr>
              <a:lstStyle/>
              <a:p>
                <a:r>
                  <a:rPr lang="en-US" sz="2400" dirty="0">
                    <a:solidFill>
                      <a:schemeClr val="bg1"/>
                    </a:solidFill>
                    <a:latin typeface="Source Sans Pro" panose="020B0503030403020204" pitchFamily="34" charset="0"/>
                    <a:ea typeface="Source Sans Pro" panose="020B0503030403020204" pitchFamily="34" charset="0"/>
                  </a:rPr>
                  <a:t>67P/C-G</a:t>
                </a:r>
              </a:p>
            </p:txBody>
          </p:sp>
          <p:sp>
            <p:nvSpPr>
              <p:cNvPr id="24" name="TextBox 23">
                <a:extLst>
                  <a:ext uri="{FF2B5EF4-FFF2-40B4-BE49-F238E27FC236}">
                    <a16:creationId xmlns:a16="http://schemas.microsoft.com/office/drawing/2014/main" id="{C1B0F0AB-6E8B-FF44-0FEB-61EBB66DEF68}"/>
                  </a:ext>
                </a:extLst>
              </p:cNvPr>
              <p:cNvSpPr txBox="1"/>
              <p:nvPr/>
            </p:nvSpPr>
            <p:spPr>
              <a:xfrm>
                <a:off x="8582815" y="19828036"/>
                <a:ext cx="1989356" cy="461665"/>
              </a:xfrm>
              <a:prstGeom prst="rect">
                <a:avLst/>
              </a:prstGeom>
              <a:noFill/>
            </p:spPr>
            <p:txBody>
              <a:bodyPr wrap="square" rtlCol="0">
                <a:spAutoFit/>
              </a:bodyPr>
              <a:lstStyle/>
              <a:p>
                <a:r>
                  <a:rPr lang="en-US" sz="2400" dirty="0">
                    <a:solidFill>
                      <a:schemeClr val="bg1"/>
                    </a:solidFill>
                    <a:latin typeface="Source Sans Pro" panose="020B0503030403020204" pitchFamily="34" charset="0"/>
                    <a:ea typeface="Source Sans Pro" panose="020B0503030403020204" pitchFamily="34" charset="0"/>
                  </a:rPr>
                  <a:t>9P/</a:t>
                </a:r>
                <a:r>
                  <a:rPr lang="en-US" sz="2400" dirty="0" err="1">
                    <a:solidFill>
                      <a:schemeClr val="bg1"/>
                    </a:solidFill>
                    <a:latin typeface="Source Sans Pro" panose="020B0503030403020204" pitchFamily="34" charset="0"/>
                    <a:ea typeface="Source Sans Pro" panose="020B0503030403020204" pitchFamily="34" charset="0"/>
                  </a:rPr>
                  <a:t>Tempel</a:t>
                </a:r>
                <a:r>
                  <a:rPr lang="en-US" sz="2400" dirty="0">
                    <a:solidFill>
                      <a:schemeClr val="bg1"/>
                    </a:solidFill>
                    <a:latin typeface="Source Sans Pro" panose="020B0503030403020204" pitchFamily="34" charset="0"/>
                    <a:ea typeface="Source Sans Pro" panose="020B0503030403020204" pitchFamily="34" charset="0"/>
                  </a:rPr>
                  <a:t> 1</a:t>
                </a:r>
              </a:p>
            </p:txBody>
          </p:sp>
          <p:sp>
            <p:nvSpPr>
              <p:cNvPr id="27" name="TextBox 26">
                <a:extLst>
                  <a:ext uri="{FF2B5EF4-FFF2-40B4-BE49-F238E27FC236}">
                    <a16:creationId xmlns:a16="http://schemas.microsoft.com/office/drawing/2014/main" id="{954C2B64-CDE2-FE65-6D52-0C8BEC84A19F}"/>
                  </a:ext>
                </a:extLst>
              </p:cNvPr>
              <p:cNvSpPr txBox="1"/>
              <p:nvPr/>
            </p:nvSpPr>
            <p:spPr>
              <a:xfrm>
                <a:off x="8543708" y="23272069"/>
                <a:ext cx="1775139" cy="475420"/>
              </a:xfrm>
              <a:prstGeom prst="rect">
                <a:avLst/>
              </a:prstGeom>
              <a:noFill/>
            </p:spPr>
            <p:txBody>
              <a:bodyPr wrap="square" rtlCol="0">
                <a:spAutoFit/>
              </a:bodyPr>
              <a:lstStyle/>
              <a:p>
                <a:r>
                  <a:rPr lang="en-US" sz="2400" dirty="0">
                    <a:solidFill>
                      <a:schemeClr val="bg1"/>
                    </a:solidFill>
                    <a:latin typeface="Source Sans Pro" panose="020B0503030403020204" pitchFamily="34" charset="0"/>
                    <a:ea typeface="Source Sans Pro" panose="020B0503030403020204" pitchFamily="34" charset="0"/>
                  </a:rPr>
                  <a:t>81P/Wild 2</a:t>
                </a:r>
              </a:p>
            </p:txBody>
          </p:sp>
        </p:grpSp>
      </p:grpSp>
      <p:sp>
        <p:nvSpPr>
          <p:cNvPr id="11" name="Content Placeholder 4">
            <a:extLst>
              <a:ext uri="{FF2B5EF4-FFF2-40B4-BE49-F238E27FC236}">
                <a16:creationId xmlns:a16="http://schemas.microsoft.com/office/drawing/2014/main" id="{A89A7EA2-2B27-DF37-2C36-C1A948A60D2C}"/>
              </a:ext>
            </a:extLst>
          </p:cNvPr>
          <p:cNvSpPr txBox="1">
            <a:spLocks/>
          </p:cNvSpPr>
          <p:nvPr/>
        </p:nvSpPr>
        <p:spPr>
          <a:xfrm>
            <a:off x="1177687" y="22880971"/>
            <a:ext cx="10875329" cy="1468006"/>
          </a:xfrm>
          <a:prstGeom prst="roundRect">
            <a:avLst>
              <a:gd name="adj" fmla="val 16216"/>
            </a:avLst>
          </a:prstGeom>
          <a:noFill/>
          <a:ln w="38100">
            <a:noFill/>
          </a:ln>
        </p:spPr>
        <p:txBody>
          <a:bodyPr vert="horz" lIns="183036" tIns="91518" rIns="183036" bIns="91518" rtlCol="0">
            <a:normAutofit lnSpcReduction="10000"/>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2800" b="1" dirty="0">
                <a:latin typeface="Source Sans Pro" panose="020B0503030403020204" pitchFamily="34" charset="0"/>
                <a:ea typeface="Source Sans Pro" panose="020B0503030403020204" pitchFamily="34" charset="0"/>
                <a:cs typeface="Verdana" panose="020B0604030504040204" pitchFamily="34" charset="0"/>
              </a:rPr>
              <a:t>Figure 1.* </a:t>
            </a:r>
            <a:r>
              <a:rPr lang="en-US" sz="2800" dirty="0">
                <a:latin typeface="Source Sans Pro" panose="020B0503030403020204" pitchFamily="34" charset="0"/>
                <a:ea typeface="Source Sans Pro" panose="020B0503030403020204" pitchFamily="34" charset="0"/>
                <a:cs typeface="Verdana" panose="020B0604030504040204" pitchFamily="34" charset="0"/>
              </a:rPr>
              <a:t>The six comets imaged by spacecraft. Four of these comets    (1P, 19P, 103P and 67P) have a bilobed shape.</a:t>
            </a:r>
            <a:endParaRPr lang="en-GB" sz="2800" dirty="0">
              <a:latin typeface="Source Sans Pro" panose="020B0503030403020204" pitchFamily="34" charset="0"/>
              <a:ea typeface="Source Sans Pro" panose="020B0503030403020204" pitchFamily="34" charset="0"/>
              <a:cs typeface="Verdana" panose="020B0604030504040204" pitchFamily="34" charset="0"/>
            </a:endParaRPr>
          </a:p>
        </p:txBody>
      </p:sp>
      <p:sp>
        <p:nvSpPr>
          <p:cNvPr id="46" name="Content Placeholder 4">
            <a:extLst>
              <a:ext uri="{FF2B5EF4-FFF2-40B4-BE49-F238E27FC236}">
                <a16:creationId xmlns:a16="http://schemas.microsoft.com/office/drawing/2014/main" id="{66A283B5-AD2E-F64C-8930-6EB733C0062F}"/>
              </a:ext>
            </a:extLst>
          </p:cNvPr>
          <p:cNvSpPr txBox="1">
            <a:spLocks/>
          </p:cNvSpPr>
          <p:nvPr/>
        </p:nvSpPr>
        <p:spPr>
          <a:xfrm>
            <a:off x="1201627" y="28456516"/>
            <a:ext cx="11426604" cy="1541558"/>
          </a:xfrm>
          <a:prstGeom prst="roundRect">
            <a:avLst>
              <a:gd name="adj" fmla="val 0"/>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00000"/>
              </a:lnSpc>
              <a:spcBef>
                <a:spcPts val="811"/>
              </a:spcBef>
              <a:buNone/>
            </a:pPr>
            <a:endParaRPr lang="en-US" sz="2800" baseline="300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a:p>
            <a:pPr marL="0" indent="0">
              <a:lnSpc>
                <a:spcPts val="2880"/>
              </a:lnSpc>
              <a:spcBef>
                <a:spcPts val="0"/>
              </a:spcBef>
              <a:buNone/>
            </a:pPr>
            <a:r>
              <a:rPr lang="en-US" sz="2400" baseline="300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1</a:t>
            </a:r>
            <a:r>
              <a:rPr lang="en-US" sz="24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Institute for Astronomy, University of Edinburgh </a:t>
            </a:r>
            <a:r>
              <a:rPr lang="en-US" sz="2400" baseline="300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2</a:t>
            </a:r>
            <a:r>
              <a:rPr lang="en-US" sz="24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European Southern Observatory, Garching </a:t>
            </a:r>
            <a:r>
              <a:rPr lang="en-US" sz="2400" baseline="300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3</a:t>
            </a:r>
            <a:r>
              <a:rPr lang="en-GB" sz="2400" b="0" i="0" u="none" strike="noStrike" dirty="0">
                <a:solidFill>
                  <a:schemeClr val="tx1">
                    <a:lumMod val="85000"/>
                    <a:lumOff val="15000"/>
                  </a:schemeClr>
                </a:solidFill>
                <a:effectLst/>
                <a:latin typeface="Source Sans Pro" panose="020B0503030403020204" pitchFamily="34" charset="0"/>
                <a:ea typeface="Source Sans Pro" panose="020B0503030403020204" pitchFamily="34" charset="0"/>
              </a:rPr>
              <a:t>Institute of Astronomy and National Astronomical Observatory, </a:t>
            </a:r>
            <a:r>
              <a:rPr lang="en-US" sz="2400" dirty="0">
                <a:solidFill>
                  <a:schemeClr val="tx1">
                    <a:lumMod val="85000"/>
                    <a:lumOff val="15000"/>
                  </a:schemeClr>
                </a:solidFill>
                <a:latin typeface="Source Sans Pro" panose="020B0503030403020204" pitchFamily="34" charset="0"/>
                <a:ea typeface="Source Sans Pro" panose="020B0503030403020204" pitchFamily="34" charset="0"/>
                <a:cs typeface="Verdana" panose="020B0604030504040204" pitchFamily="34" charset="0"/>
              </a:rPr>
              <a:t>Bulgarian Academy of Sciences </a:t>
            </a:r>
          </a:p>
          <a:p>
            <a:pPr marL="0" indent="0">
              <a:lnSpc>
                <a:spcPct val="100000"/>
              </a:lnSpc>
              <a:buNone/>
            </a:pPr>
            <a:endParaRPr lang="en-US" sz="28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endParaRPr>
          </a:p>
        </p:txBody>
      </p:sp>
      <p:grpSp>
        <p:nvGrpSpPr>
          <p:cNvPr id="25" name="Group 24">
            <a:extLst>
              <a:ext uri="{FF2B5EF4-FFF2-40B4-BE49-F238E27FC236}">
                <a16:creationId xmlns:a16="http://schemas.microsoft.com/office/drawing/2014/main" id="{67421791-E01C-6F40-AF46-DBD6B35A8F98}"/>
              </a:ext>
            </a:extLst>
          </p:cNvPr>
          <p:cNvGrpSpPr/>
          <p:nvPr/>
        </p:nvGrpSpPr>
        <p:grpSpPr>
          <a:xfrm>
            <a:off x="8403235" y="25165120"/>
            <a:ext cx="3306165" cy="3380256"/>
            <a:chOff x="7692035" y="24943632"/>
            <a:chExt cx="3306165" cy="3380256"/>
          </a:xfrm>
        </p:grpSpPr>
        <p:sp>
          <p:nvSpPr>
            <p:cNvPr id="53" name="Content Placeholder 4">
              <a:extLst>
                <a:ext uri="{FF2B5EF4-FFF2-40B4-BE49-F238E27FC236}">
                  <a16:creationId xmlns:a16="http://schemas.microsoft.com/office/drawing/2014/main" id="{C4A67A97-E389-4DC6-15D3-C818DA02F73E}"/>
                </a:ext>
              </a:extLst>
            </p:cNvPr>
            <p:cNvSpPr txBox="1">
              <a:spLocks/>
            </p:cNvSpPr>
            <p:nvPr/>
          </p:nvSpPr>
          <p:spPr>
            <a:xfrm>
              <a:off x="7692035" y="24943632"/>
              <a:ext cx="3306165" cy="3380256"/>
            </a:xfrm>
            <a:prstGeom prst="roundRect">
              <a:avLst>
                <a:gd name="adj" fmla="val 7336"/>
              </a:avLst>
            </a:prstGeom>
            <a:solidFill>
              <a:schemeClr val="bg1"/>
            </a:solid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400" dirty="0">
                  <a:latin typeface="Source Sans Pro" panose="020B0503030403020204" pitchFamily="34" charset="0"/>
                  <a:ea typeface="Source Sans Pro" panose="020B0503030403020204" pitchFamily="34" charset="0"/>
                  <a:cs typeface="Biome" panose="020B0604020202020204" pitchFamily="34" charset="0"/>
                </a:rPr>
                <a:t>View this poster online:</a:t>
              </a:r>
            </a:p>
            <a:p>
              <a:pPr marL="0" indent="0">
                <a:lnSpc>
                  <a:spcPct val="150000"/>
                </a:lnSpc>
                <a:spcBef>
                  <a:spcPts val="0"/>
                </a:spcBef>
                <a:buFont typeface="Arial" panose="020B0604020202020204" pitchFamily="34" charset="0"/>
                <a:buNone/>
              </a:pP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pic>
          <p:nvPicPr>
            <p:cNvPr id="50" name="Picture 49" descr="Qr code&#10;&#10;Description automatically generated">
              <a:extLst>
                <a:ext uri="{FF2B5EF4-FFF2-40B4-BE49-F238E27FC236}">
                  <a16:creationId xmlns:a16="http://schemas.microsoft.com/office/drawing/2014/main" id="{7E37FDEA-788A-8A91-7074-8F4FD9BC36A8}"/>
                </a:ext>
              </a:extLst>
            </p:cNvPr>
            <p:cNvPicPr>
              <a:picLocks noChangeAspect="1"/>
            </p:cNvPicPr>
            <p:nvPr/>
          </p:nvPicPr>
          <p:blipFill rotWithShape="1">
            <a:blip r:embed="rId10"/>
            <a:srcRect l="803" t="4607" r="3470" b="3566"/>
            <a:stretch/>
          </p:blipFill>
          <p:spPr>
            <a:xfrm>
              <a:off x="8179310" y="25637664"/>
              <a:ext cx="2331613" cy="2297277"/>
            </a:xfrm>
            <a:prstGeom prst="rect">
              <a:avLst/>
            </a:prstGeom>
            <a:solidFill>
              <a:schemeClr val="bg1"/>
            </a:solidFill>
          </p:spPr>
        </p:pic>
      </p:grpSp>
      <p:sp>
        <p:nvSpPr>
          <p:cNvPr id="30" name="TextBox 29">
            <a:extLst>
              <a:ext uri="{FF2B5EF4-FFF2-40B4-BE49-F238E27FC236}">
                <a16:creationId xmlns:a16="http://schemas.microsoft.com/office/drawing/2014/main" id="{B1DD766C-A5CE-EBE2-F2AC-5E37CC895438}"/>
              </a:ext>
            </a:extLst>
          </p:cNvPr>
          <p:cNvSpPr txBox="1"/>
          <p:nvPr/>
        </p:nvSpPr>
        <p:spPr>
          <a:xfrm>
            <a:off x="3833044" y="26117646"/>
            <a:ext cx="4058476" cy="1696042"/>
          </a:xfrm>
          <a:prstGeom prst="rect">
            <a:avLst/>
          </a:prstGeom>
          <a:noFill/>
        </p:spPr>
        <p:txBody>
          <a:bodyPr wrap="square">
            <a:spAutoFit/>
          </a:bodyPr>
          <a:lstStyle/>
          <a:p>
            <a:pPr marL="0" indent="0" algn="ctr">
              <a:lnSpc>
                <a:spcPct val="150000"/>
              </a:lnSpc>
              <a:spcBef>
                <a:spcPts val="0"/>
              </a:spcBef>
              <a:buFont typeface="Arial" panose="020B0604020202020204" pitchFamily="34" charset="0"/>
              <a:buNone/>
            </a:pPr>
            <a:r>
              <a:rPr lang="en-US" sz="2400" b="1" dirty="0">
                <a:latin typeface="Source Sans Pro" panose="020B0503030403020204" pitchFamily="34" charset="0"/>
                <a:ea typeface="Source Sans Pro" panose="020B0503030403020204" pitchFamily="34" charset="0"/>
                <a:cs typeface="Biome" panose="020B0604020202020204" pitchFamily="34" charset="0"/>
              </a:rPr>
              <a:t>Get in touch!</a:t>
            </a:r>
          </a:p>
          <a:p>
            <a:pPr marL="0" indent="0">
              <a:lnSpc>
                <a:spcPct val="150000"/>
              </a:lnSpc>
              <a:spcBef>
                <a:spcPts val="0"/>
              </a:spcBef>
              <a:buFont typeface="Arial" panose="020B0604020202020204" pitchFamily="34" charset="0"/>
              <a:buNone/>
            </a:pPr>
            <a:r>
              <a:rPr lang="en-US" sz="2400" dirty="0">
                <a:latin typeface="Source Sans Pro" panose="020B0503030403020204" pitchFamily="34" charset="0"/>
                <a:ea typeface="Source Sans Pro" panose="020B0503030403020204" pitchFamily="34" charset="0"/>
                <a:cs typeface="Biome" panose="020B0604020202020204" pitchFamily="34" charset="0"/>
              </a:rPr>
              <a:t>Email: </a:t>
            </a:r>
            <a:r>
              <a:rPr lang="en-US" sz="2400" dirty="0">
                <a:latin typeface="Source Sans Pro" panose="020B0503030403020204" pitchFamily="34" charset="0"/>
                <a:ea typeface="Source Sans Pro" panose="020B0503030403020204" pitchFamily="34" charset="0"/>
                <a:cs typeface="Biome" panose="020B0604020202020204" pitchFamily="34" charset="0"/>
                <a:hlinkClick r:id="rId11"/>
              </a:rPr>
              <a:t>a.donaldson@ed.ac.uk</a:t>
            </a:r>
            <a:endParaRPr lang="en-US" sz="2400" dirty="0">
              <a:latin typeface="Source Sans Pro" panose="020B0503030403020204" pitchFamily="34" charset="0"/>
              <a:ea typeface="Source Sans Pro" panose="020B0503030403020204" pitchFamily="34" charset="0"/>
              <a:cs typeface="Biome" panose="020B0604020202020204" pitchFamily="34" charset="0"/>
            </a:endParaRPr>
          </a:p>
          <a:p>
            <a:pPr marL="0" indent="0">
              <a:lnSpc>
                <a:spcPct val="150000"/>
              </a:lnSpc>
              <a:spcBef>
                <a:spcPts val="0"/>
              </a:spcBef>
              <a:buFont typeface="Arial" panose="020B0604020202020204" pitchFamily="34" charset="0"/>
              <a:buNone/>
            </a:pPr>
            <a:r>
              <a:rPr lang="en-US" sz="2400" dirty="0">
                <a:latin typeface="Source Sans Pro" panose="020B0503030403020204" pitchFamily="34" charset="0"/>
                <a:ea typeface="Source Sans Pro" panose="020B0503030403020204" pitchFamily="34" charset="0"/>
                <a:cs typeface="Biome" panose="020B0604020202020204" pitchFamily="34" charset="0"/>
              </a:rPr>
              <a:t>Twitter: @_</a:t>
            </a:r>
            <a:r>
              <a:rPr lang="en-US" sz="2400" dirty="0" err="1">
                <a:latin typeface="Source Sans Pro" panose="020B0503030403020204" pitchFamily="34" charset="0"/>
                <a:ea typeface="Source Sans Pro" panose="020B0503030403020204" pitchFamily="34" charset="0"/>
                <a:cs typeface="Biome" panose="020B0604020202020204" pitchFamily="34" charset="0"/>
              </a:rPr>
              <a:t>abbiedonaldson</a:t>
            </a:r>
            <a:endParaRPr lang="en-US" sz="2400" dirty="0">
              <a:latin typeface="Source Sans Pro" panose="020B0503030403020204" pitchFamily="34" charset="0"/>
              <a:ea typeface="Source Sans Pro" panose="020B0503030403020204" pitchFamily="34" charset="0"/>
              <a:cs typeface="Biome" panose="020B0604020202020204" pitchFamily="34" charset="0"/>
            </a:endParaRPr>
          </a:p>
        </p:txBody>
      </p:sp>
      <p:pic>
        <p:nvPicPr>
          <p:cNvPr id="55" name="Picture 54" descr="A close-up of a person smiling&#10;&#10;Description automatically generated">
            <a:extLst>
              <a:ext uri="{FF2B5EF4-FFF2-40B4-BE49-F238E27FC236}">
                <a16:creationId xmlns:a16="http://schemas.microsoft.com/office/drawing/2014/main" id="{66147346-A91D-3A36-13ED-1599F82F7A8A}"/>
              </a:ext>
            </a:extLst>
          </p:cNvPr>
          <p:cNvPicPr>
            <a:picLocks noChangeAspect="1"/>
          </p:cNvPicPr>
          <p:nvPr/>
        </p:nvPicPr>
        <p:blipFill>
          <a:blip r:embed="rId12"/>
          <a:stretch>
            <a:fillRect/>
          </a:stretch>
        </p:blipFill>
        <p:spPr>
          <a:xfrm>
            <a:off x="1643292" y="25711379"/>
            <a:ext cx="2114514" cy="2591826"/>
          </a:xfrm>
          <a:prstGeom prst="rect">
            <a:avLst/>
          </a:prstGeom>
          <a:solidFill>
            <a:schemeClr val="bg1"/>
          </a:solidFill>
          <a:ln w="19050">
            <a:noFill/>
          </a:ln>
        </p:spPr>
      </p:pic>
    </p:spTree>
    <p:extLst>
      <p:ext uri="{BB962C8B-B14F-4D97-AF65-F5344CB8AC3E}">
        <p14:creationId xmlns:p14="http://schemas.microsoft.com/office/powerpoint/2010/main" val="320419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9000"/>
            <a:lum/>
          </a:blip>
          <a:srcRect/>
          <a:stretch>
            <a:fillRect l="-10000" r="-10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AC320B-0B83-A244-94E1-67C19F562775}"/>
              </a:ext>
            </a:extLst>
          </p:cNvPr>
          <p:cNvSpPr>
            <a:spLocks noGrp="1"/>
          </p:cNvSpPr>
          <p:nvPr>
            <p:ph type="title"/>
          </p:nvPr>
        </p:nvSpPr>
        <p:spPr>
          <a:xfrm>
            <a:off x="7201089" y="191892"/>
            <a:ext cx="28761947" cy="3892094"/>
          </a:xfrm>
          <a:noFill/>
          <a:ln w="28575">
            <a:noFill/>
          </a:ln>
        </p:spPr>
        <p:txBody>
          <a:bodyPr>
            <a:noAutofit/>
          </a:bodyPr>
          <a:lstStyle/>
          <a:p>
            <a:pPr algn="ctr"/>
            <a:r>
              <a:rPr lang="en-US" sz="9600" dirty="0">
                <a:latin typeface="Futura Medium" panose="020B0602020204020303" pitchFamily="34" charset="-79"/>
                <a:ea typeface="Source Sans Pro" panose="020B0503030403020204" pitchFamily="34" charset="0"/>
                <a:cs typeface="Futura Medium" panose="020B0602020204020303" pitchFamily="34" charset="-79"/>
              </a:rPr>
              <a:t>Uncovering the shapes of comets from the ground: </a:t>
            </a:r>
            <a:br>
              <a:rPr lang="en-US" sz="9600" dirty="0">
                <a:latin typeface="Futura Medium" panose="020B0602020204020303" pitchFamily="34" charset="-79"/>
                <a:ea typeface="Source Sans Pro" panose="020B0503030403020204" pitchFamily="34" charset="0"/>
                <a:cs typeface="Futura Medium" panose="020B0602020204020303" pitchFamily="34" charset="-79"/>
              </a:rPr>
            </a:br>
            <a:r>
              <a:rPr lang="en-US" sz="9600" dirty="0">
                <a:latin typeface="Futura Medium" panose="020B0602020204020303" pitchFamily="34" charset="-79"/>
                <a:ea typeface="Source Sans Pro" panose="020B0503030403020204" pitchFamily="34" charset="0"/>
                <a:cs typeface="Futura Medium" panose="020B0602020204020303" pitchFamily="34" charset="-79"/>
              </a:rPr>
              <a:t>The nucleus of comet 162P/Siding-Spring</a:t>
            </a:r>
          </a:p>
        </p:txBody>
      </p:sp>
      <p:sp>
        <p:nvSpPr>
          <p:cNvPr id="5" name="Content Placeholder 4">
            <a:extLst>
              <a:ext uri="{FF2B5EF4-FFF2-40B4-BE49-F238E27FC236}">
                <a16:creationId xmlns:a16="http://schemas.microsoft.com/office/drawing/2014/main" id="{B31A1F88-CDBB-BF4C-8297-9F9F42A43065}"/>
              </a:ext>
            </a:extLst>
          </p:cNvPr>
          <p:cNvSpPr>
            <a:spLocks noGrp="1"/>
          </p:cNvSpPr>
          <p:nvPr>
            <p:ph idx="1"/>
          </p:nvPr>
        </p:nvSpPr>
        <p:spPr>
          <a:xfrm>
            <a:off x="1188617" y="5261589"/>
            <a:ext cx="14670822" cy="23902960"/>
          </a:xfrm>
          <a:prstGeom prst="roundRect">
            <a:avLst>
              <a:gd name="adj" fmla="val 1190"/>
            </a:avLst>
          </a:prstGeom>
          <a:solidFill>
            <a:srgbClr val="458180"/>
          </a:solidFill>
          <a:ln w="38100">
            <a:solidFill>
              <a:schemeClr val="tx1"/>
            </a:solidFill>
          </a:ln>
        </p:spPr>
        <p:txBody>
          <a:bodyPr>
            <a:noAutofit/>
          </a:bodyPr>
          <a:lstStyle/>
          <a:p>
            <a:pPr marL="96836" indent="0">
              <a:lnSpc>
                <a:spcPct val="150000"/>
              </a:lnSpc>
              <a:spcBef>
                <a:spcPts val="3603"/>
              </a:spcBef>
              <a:buNone/>
            </a:pPr>
            <a:r>
              <a:rPr lang="en-US" sz="36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Motivation</a:t>
            </a:r>
          </a:p>
          <a:p>
            <a:pPr marL="586620" indent="-519192">
              <a:lnSpc>
                <a:spcPct val="150000"/>
              </a:lnSpc>
              <a:spcBef>
                <a:spcPts val="811"/>
              </a:spcBef>
              <a:buSzPct val="120000"/>
            </a:pPr>
            <a:r>
              <a:rPr lang="en-GB" sz="28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Information on the shapes of comet nuclei has come primarily from a small number of situ missions (Figure 1) and one radar detection.</a:t>
            </a:r>
          </a:p>
          <a:p>
            <a:pPr marL="586620" indent="-519192">
              <a:lnSpc>
                <a:spcPct val="150000"/>
              </a:lnSpc>
              <a:spcBef>
                <a:spcPts val="811"/>
              </a:spcBef>
              <a:buSzPct val="120000"/>
            </a:pPr>
            <a:r>
              <a:rPr lang="en-GB" sz="28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70% of seven short period comet nuclei show a bilobed morphology.</a:t>
            </a:r>
          </a:p>
          <a:p>
            <a:pPr marL="586620" indent="-519192">
              <a:lnSpc>
                <a:spcPct val="150000"/>
              </a:lnSpc>
              <a:spcBef>
                <a:spcPts val="811"/>
              </a:spcBef>
              <a:buSzPct val="120000"/>
            </a:pPr>
            <a:r>
              <a:rPr lang="en-GB" sz="28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It is estimated that 20% of ~1000 radar-detected near-Earth asteroids could be contact binaries. </a:t>
            </a:r>
          </a:p>
          <a:p>
            <a:pPr marL="586620" indent="-519192">
              <a:lnSpc>
                <a:spcPct val="150000"/>
              </a:lnSpc>
              <a:spcBef>
                <a:spcPts val="811"/>
              </a:spcBef>
              <a:buSzPct val="120000"/>
            </a:pPr>
            <a:r>
              <a:rPr lang="en-GB" sz="28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Is there a process specific to comets that results in the preferential formation of bilobed shapes? The sample size of comet nuclei with well-constrained shapes is currently too small to draw any conclusions.</a:t>
            </a:r>
          </a:p>
        </p:txBody>
      </p:sp>
      <p:sp>
        <p:nvSpPr>
          <p:cNvPr id="6" name="Title 3">
            <a:extLst>
              <a:ext uri="{FF2B5EF4-FFF2-40B4-BE49-F238E27FC236}">
                <a16:creationId xmlns:a16="http://schemas.microsoft.com/office/drawing/2014/main" id="{BA0CF99E-4741-AD47-9CCB-25D2DA2D23A9}"/>
              </a:ext>
            </a:extLst>
          </p:cNvPr>
          <p:cNvSpPr txBox="1">
            <a:spLocks/>
          </p:cNvSpPr>
          <p:nvPr/>
        </p:nvSpPr>
        <p:spPr>
          <a:xfrm>
            <a:off x="3117356" y="3576300"/>
            <a:ext cx="36918246" cy="1480179"/>
          </a:xfrm>
          <a:prstGeom prst="rect">
            <a:avLst/>
          </a:prstGeom>
        </p:spPr>
        <p:txBody>
          <a:bodyPr vert="horz" lIns="183036" tIns="91518" rIns="183036" bIns="91518" rtlCol="0" anchor="ctr">
            <a:noAutofit/>
          </a:bodyPr>
          <a:lst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a:lstStyle>
          <a:p>
            <a:pPr algn="ctr"/>
            <a:r>
              <a:rPr lang="en-US" sz="5400" b="1"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Abbie</a:t>
            </a:r>
            <a:r>
              <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 </a:t>
            </a:r>
            <a:r>
              <a:rPr lang="en-US" sz="5400" b="1"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Donaldson</a:t>
            </a:r>
            <a:r>
              <a:rPr lang="en-US" sz="5400" baseline="300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1 </a:t>
            </a:r>
            <a:r>
              <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 Colin Snodgrass</a:t>
            </a:r>
            <a:r>
              <a:rPr lang="en-US" sz="5400" baseline="300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1 </a:t>
            </a:r>
            <a:r>
              <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 Rosita Kokotanekova</a:t>
            </a:r>
            <a:r>
              <a:rPr lang="en-US" sz="5400" baseline="300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1,2,3 </a:t>
            </a:r>
            <a:r>
              <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 Agata Rożek</a:t>
            </a:r>
            <a:r>
              <a:rPr lang="en-US" sz="5400" baseline="300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rPr>
              <a:t>1</a:t>
            </a:r>
            <a:endParaRPr lang="en-US" sz="5400" dirty="0">
              <a:solidFill>
                <a:schemeClr val="tx1">
                  <a:lumMod val="95000"/>
                  <a:lumOff val="5000"/>
                </a:schemeClr>
              </a:solidFill>
              <a:latin typeface="Futura Medium" panose="020B0602020204020303" pitchFamily="34" charset="-79"/>
              <a:ea typeface="Source Sans Pro" panose="020B0503030403020204" pitchFamily="34" charset="0"/>
              <a:cs typeface="Futura Medium" panose="020B0602020204020303" pitchFamily="34" charset="-79"/>
            </a:endParaRPr>
          </a:p>
        </p:txBody>
      </p:sp>
      <p:sp>
        <p:nvSpPr>
          <p:cNvPr id="10" name="Content Placeholder 4">
            <a:extLst>
              <a:ext uri="{FF2B5EF4-FFF2-40B4-BE49-F238E27FC236}">
                <a16:creationId xmlns:a16="http://schemas.microsoft.com/office/drawing/2014/main" id="{3045A05C-A330-FB4F-900B-C2563DCC2836}"/>
              </a:ext>
            </a:extLst>
          </p:cNvPr>
          <p:cNvSpPr txBox="1">
            <a:spLocks/>
          </p:cNvSpPr>
          <p:nvPr/>
        </p:nvSpPr>
        <p:spPr>
          <a:xfrm>
            <a:off x="27275607" y="15137606"/>
            <a:ext cx="14655233" cy="12366583"/>
          </a:xfrm>
          <a:prstGeom prst="roundRect">
            <a:avLst>
              <a:gd name="adj" fmla="val 2439"/>
            </a:avLst>
          </a:prstGeom>
          <a:solidFill>
            <a:schemeClr val="bg1"/>
          </a:solidFill>
          <a:ln w="38100">
            <a:solidFill>
              <a:schemeClr val="tx1"/>
            </a:solid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3" b="1" dirty="0">
                <a:solidFill>
                  <a:schemeClr val="bg2">
                    <a:lumMod val="10000"/>
                  </a:schemeClr>
                </a:solidFill>
                <a:latin typeface="Helvetica" pitchFamily="2" charset="0"/>
                <a:ea typeface="Source Sans Pro" panose="020B0503030403020204" pitchFamily="34" charset="0"/>
                <a:cs typeface="Verdana" panose="020B0604030504040204" pitchFamily="34" charset="0"/>
              </a:rPr>
              <a:t>Results for 162P/Siding Spring</a:t>
            </a:r>
          </a:p>
          <a:p>
            <a:pPr>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162P is a large (</a:t>
            </a:r>
            <a:r>
              <a:rPr lang="en-US" sz="2600" dirty="0" err="1">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R</a:t>
            </a:r>
            <a:r>
              <a:rPr lang="en-US" sz="2600" baseline="-25000" dirty="0" err="1">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eff</a:t>
            </a:r>
            <a:r>
              <a:rPr lang="en-US" sz="2600" baseline="-250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a:t>
            </a:r>
            <a:r>
              <a:rPr lang="en-US" sz="26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 7km), inactive JFC with a rotation period approximately 32.8h.</a:t>
            </a:r>
          </a:p>
          <a:p>
            <a:pPr>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Extensive existing R-band lightcurve coverage between 2007 and 2018.</a:t>
            </a:r>
          </a:p>
          <a:p>
            <a:pPr>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Calibri" panose="020F0502020204030204" pitchFamily="34" charset="0"/>
              </a:rPr>
              <a:t>Geometric albedo 2.2% - one of the darkest surfaces of all studied comets [1]. </a:t>
            </a:r>
          </a:p>
          <a:p>
            <a:pPr marL="0" indent="0">
              <a:lnSpc>
                <a:spcPct val="150000"/>
              </a:lnSpc>
              <a:buNone/>
            </a:pPr>
            <a:endParaRPr lang="en-US" sz="3603" b="1" dirty="0">
              <a:solidFill>
                <a:schemeClr val="bg2">
                  <a:lumMod val="10000"/>
                </a:schemeClr>
              </a:solidFill>
              <a:latin typeface="Helvetica" pitchFamily="2" charset="0"/>
              <a:ea typeface="Source Sans Pro" panose="020B0503030403020204" pitchFamily="34" charset="0"/>
              <a:cs typeface="Verdana" panose="020B0604030504040204" pitchFamily="34" charset="0"/>
            </a:endParaRPr>
          </a:p>
        </p:txBody>
      </p:sp>
      <p:sp>
        <p:nvSpPr>
          <p:cNvPr id="28" name="Content Placeholder 4">
            <a:extLst>
              <a:ext uri="{FF2B5EF4-FFF2-40B4-BE49-F238E27FC236}">
                <a16:creationId xmlns:a16="http://schemas.microsoft.com/office/drawing/2014/main" id="{26C119AD-A346-BC44-A4A9-271DF736D367}"/>
              </a:ext>
            </a:extLst>
          </p:cNvPr>
          <p:cNvSpPr txBox="1">
            <a:spLocks/>
          </p:cNvSpPr>
          <p:nvPr/>
        </p:nvSpPr>
        <p:spPr>
          <a:xfrm>
            <a:off x="25464400" y="18775936"/>
            <a:ext cx="9744844" cy="7814362"/>
          </a:xfrm>
          <a:prstGeom prst="roundRect">
            <a:avLst>
              <a:gd name="adj" fmla="val 1067"/>
            </a:avLst>
          </a:prstGeom>
          <a:solidFill>
            <a:schemeClr val="bg1"/>
          </a:solidFill>
          <a:ln w="38100">
            <a:solidFill>
              <a:schemeClr val="tx1"/>
            </a:solid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buNone/>
            </a:pPr>
            <a:r>
              <a:rPr lang="en-US" sz="3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rPr>
              <a:t>Fitting shapes by convex lightcurve </a:t>
            </a:r>
            <a:r>
              <a:rPr lang="en-US" sz="3600" b="1" dirty="0">
                <a:solidFill>
                  <a:schemeClr val="tx1">
                    <a:lumMod val="95000"/>
                    <a:lumOff val="5000"/>
                  </a:schemeClr>
                </a:solidFill>
                <a:latin typeface="Helvetica" pitchFamily="2" charset="0"/>
                <a:ea typeface="Source Sans Pro" panose="020B0503030403020204" pitchFamily="34" charset="0"/>
                <a:cs typeface="Verdana" panose="020B0604030504040204" pitchFamily="34" charset="0"/>
              </a:rPr>
              <a:t>inversion </a:t>
            </a:r>
          </a:p>
          <a:p>
            <a:pPr>
              <a:lnSpc>
                <a:spcPct val="100000"/>
              </a:lnSpc>
              <a:spcBef>
                <a:spcPts val="811"/>
              </a:spcBef>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The shape of a small body has a larger effect on its rotational lightcurve than variations in light scattering properties across its surface [4,5]: we can therefore extract shape information from even sparse-in-time photometric data. </a:t>
            </a:r>
          </a:p>
          <a:p>
            <a:pPr>
              <a:lnSpc>
                <a:spcPct val="100000"/>
              </a:lnSpc>
              <a:spcBef>
                <a:spcPts val="811"/>
              </a:spcBef>
              <a:buSzPct val="120000"/>
            </a:pPr>
            <a:r>
              <a:rPr lang="en-GB"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 lightcurve inversion (CLI) used to construct a convex “hull” of an object using lightcurve points collected over many epochs and a range of viewing geometries. </a:t>
            </a:r>
          </a:p>
          <a:p>
            <a:pPr>
              <a:lnSpc>
                <a:spcPct val="100000"/>
              </a:lnSpc>
              <a:spcBef>
                <a:spcPts val="811"/>
              </a:spcBef>
              <a:buSzPct val="120000"/>
            </a:pPr>
            <a:r>
              <a:rPr lang="en-GB"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Technique is routinely used to model asteroid shapes [6,7,8], but only comet 67P/Churyumov-Gerasimenko (Rosetta mission target) has been modelled by this method to date.</a:t>
            </a:r>
          </a:p>
          <a:p>
            <a:pPr>
              <a:lnSpc>
                <a:spcPct val="100000"/>
              </a:lnSpc>
              <a:spcBef>
                <a:spcPts val="811"/>
              </a:spcBef>
              <a:buSzPct val="120000"/>
            </a:pPr>
            <a:r>
              <a:rPr lang="en-US"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Software package </a:t>
            </a:r>
            <a:r>
              <a:rPr lang="en-US" sz="2600" i="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convexinv </a:t>
            </a:r>
            <a:r>
              <a:rPr lang="en-US"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used here: For a given sidereal period and pole orientation, </a:t>
            </a:r>
            <a:r>
              <a:rPr lang="en-GB" sz="2600" i="1"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convexinv</a:t>
            </a:r>
            <a:r>
              <a:rPr lang="en-GB"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rPr>
              <a:t> optimises convex shape and pole orientation that best fits the input lightcurves.</a:t>
            </a:r>
          </a:p>
        </p:txBody>
      </p:sp>
      <p:pic>
        <p:nvPicPr>
          <p:cNvPr id="1028" name="Picture 4" descr="STFC Logo new — FREYA">
            <a:extLst>
              <a:ext uri="{FF2B5EF4-FFF2-40B4-BE49-F238E27FC236}">
                <a16:creationId xmlns:a16="http://schemas.microsoft.com/office/drawing/2014/main" id="{BA8A0E36-60A7-7240-85BB-5B56859FC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4926" y="1753225"/>
            <a:ext cx="5879159" cy="1508067"/>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4">
            <a:extLst>
              <a:ext uri="{FF2B5EF4-FFF2-40B4-BE49-F238E27FC236}">
                <a16:creationId xmlns:a16="http://schemas.microsoft.com/office/drawing/2014/main" id="{883DD514-31D8-C840-8CBC-54199D7E21DA}"/>
              </a:ext>
            </a:extLst>
          </p:cNvPr>
          <p:cNvSpPr txBox="1">
            <a:spLocks/>
          </p:cNvSpPr>
          <p:nvPr/>
        </p:nvSpPr>
        <p:spPr>
          <a:xfrm>
            <a:off x="27025599" y="5281908"/>
            <a:ext cx="15518485" cy="8239693"/>
          </a:xfrm>
          <a:prstGeom prst="roundRect">
            <a:avLst>
              <a:gd name="adj" fmla="val 1882"/>
            </a:avLst>
          </a:prstGeom>
          <a:solidFill>
            <a:schemeClr val="bg1"/>
          </a:solidFill>
          <a:ln w="38100">
            <a:solidFill>
              <a:schemeClr val="tx1">
                <a:lumMod val="85000"/>
                <a:lumOff val="15000"/>
              </a:schemeClr>
            </a:solid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endParaRPr lang="en-US" sz="2600" dirty="0">
              <a:latin typeface="Source Sans Pro" panose="020B0503030403020204" pitchFamily="34" charset="0"/>
              <a:ea typeface="Source Sans Pro" panose="020B0503030403020204" pitchFamily="34" charset="0"/>
              <a:cs typeface="Futura Medium" panose="020B0602020204020303" pitchFamily="34" charset="-79"/>
            </a:endParaRPr>
          </a:p>
        </p:txBody>
      </p:sp>
      <p:sp>
        <p:nvSpPr>
          <p:cNvPr id="46" name="Content Placeholder 4">
            <a:extLst>
              <a:ext uri="{FF2B5EF4-FFF2-40B4-BE49-F238E27FC236}">
                <a16:creationId xmlns:a16="http://schemas.microsoft.com/office/drawing/2014/main" id="{66A283B5-AD2E-F64C-8930-6EB733C0062F}"/>
              </a:ext>
            </a:extLst>
          </p:cNvPr>
          <p:cNvSpPr txBox="1">
            <a:spLocks/>
          </p:cNvSpPr>
          <p:nvPr/>
        </p:nvSpPr>
        <p:spPr>
          <a:xfrm>
            <a:off x="620041" y="28983279"/>
            <a:ext cx="15239398" cy="1291934"/>
          </a:xfrm>
          <a:prstGeom prst="roundRect">
            <a:avLst>
              <a:gd name="adj" fmla="val 12678"/>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endParaRPr lang="en-US" sz="2800" baseline="30000" dirty="0">
              <a:latin typeface="Source Sans Pro" panose="020B0503030403020204" pitchFamily="34" charset="0"/>
              <a:ea typeface="Source Sans Pro" panose="020B0503030403020204" pitchFamily="34" charset="0"/>
              <a:cs typeface="Verdana" panose="020B0604030504040204" pitchFamily="34" charset="0"/>
            </a:endParaRPr>
          </a:p>
          <a:p>
            <a:pPr marL="0" indent="0">
              <a:spcBef>
                <a:spcPts val="0"/>
              </a:spcBef>
              <a:buNone/>
            </a:pPr>
            <a:r>
              <a:rPr lang="en-US" sz="2800" baseline="30000" dirty="0">
                <a:latin typeface="Source Sans Pro" panose="020B0503030403020204" pitchFamily="34" charset="0"/>
                <a:ea typeface="Source Sans Pro" panose="020B0503030403020204" pitchFamily="34" charset="0"/>
                <a:cs typeface="Verdana" panose="020B0604030504040204" pitchFamily="34" charset="0"/>
              </a:rPr>
              <a:t>1</a:t>
            </a:r>
            <a:r>
              <a:rPr lang="en-US" sz="2800" dirty="0">
                <a:latin typeface="Source Sans Pro" panose="020B0503030403020204" pitchFamily="34" charset="0"/>
                <a:ea typeface="Source Sans Pro" panose="020B0503030403020204" pitchFamily="34" charset="0"/>
                <a:cs typeface="Verdana" panose="020B0604030504040204" pitchFamily="34" charset="0"/>
              </a:rPr>
              <a:t>Institute for Astronomy, University of Edinburgh; </a:t>
            </a:r>
            <a:r>
              <a:rPr lang="en-US" sz="2800" baseline="30000" dirty="0">
                <a:latin typeface="Source Sans Pro" panose="020B0503030403020204" pitchFamily="34" charset="0"/>
                <a:ea typeface="Source Sans Pro" panose="020B0503030403020204" pitchFamily="34" charset="0"/>
                <a:cs typeface="Verdana" panose="020B0604030504040204" pitchFamily="34" charset="0"/>
              </a:rPr>
              <a:t>2</a:t>
            </a:r>
            <a:r>
              <a:rPr lang="en-US" sz="2800" dirty="0">
                <a:latin typeface="Source Sans Pro" panose="020B0503030403020204" pitchFamily="34" charset="0"/>
                <a:ea typeface="Source Sans Pro" panose="020B0503030403020204" pitchFamily="34" charset="0"/>
                <a:cs typeface="Verdana" panose="020B0604030504040204" pitchFamily="34" charset="0"/>
              </a:rPr>
              <a:t>European Southern Observatory, Garching; </a:t>
            </a:r>
            <a:r>
              <a:rPr lang="en-US" sz="2800" baseline="30000" dirty="0">
                <a:latin typeface="Source Sans Pro" panose="020B0503030403020204" pitchFamily="34" charset="0"/>
                <a:ea typeface="Source Sans Pro" panose="020B0503030403020204" pitchFamily="34" charset="0"/>
                <a:cs typeface="Verdana" panose="020B0604030504040204" pitchFamily="34" charset="0"/>
              </a:rPr>
              <a:t>3</a:t>
            </a:r>
            <a:r>
              <a:rPr lang="en-GB" sz="2800" b="0" i="0" u="none" strike="noStrike" dirty="0">
                <a:effectLst/>
                <a:latin typeface="Source Sans Pro" panose="020B0503030403020204" pitchFamily="34" charset="0"/>
                <a:ea typeface="Source Sans Pro" panose="020B0503030403020204" pitchFamily="34" charset="0"/>
              </a:rPr>
              <a:t>Institute of Astronomy and National Astronomical Observatory, </a:t>
            </a:r>
            <a:r>
              <a:rPr lang="en-US" sz="2800" dirty="0">
                <a:latin typeface="Source Sans Pro" panose="020B0503030403020204" pitchFamily="34" charset="0"/>
                <a:ea typeface="Source Sans Pro" panose="020B0503030403020204" pitchFamily="34" charset="0"/>
                <a:cs typeface="Verdana" panose="020B0604030504040204" pitchFamily="34" charset="0"/>
              </a:rPr>
              <a:t>Bulgarian Academy of Sciences </a:t>
            </a:r>
          </a:p>
          <a:p>
            <a:pPr marL="0" indent="0">
              <a:lnSpc>
                <a:spcPct val="150000"/>
              </a:lnSpc>
              <a:buNone/>
            </a:pPr>
            <a:endParaRPr lang="en-US" sz="2800" b="1" dirty="0">
              <a:latin typeface="Source Sans Pro" panose="020B0503030403020204" pitchFamily="34" charset="0"/>
              <a:ea typeface="Source Sans Pro" panose="020B0503030403020204" pitchFamily="34" charset="0"/>
              <a:cs typeface="Verdana" panose="020B0604030504040204" pitchFamily="34" charset="0"/>
            </a:endParaRPr>
          </a:p>
        </p:txBody>
      </p:sp>
      <p:pic>
        <p:nvPicPr>
          <p:cNvPr id="1030" name="Picture 6">
            <a:extLst>
              <a:ext uri="{FF2B5EF4-FFF2-40B4-BE49-F238E27FC236}">
                <a16:creationId xmlns:a16="http://schemas.microsoft.com/office/drawing/2014/main" id="{F7B111F1-8584-D145-BEB4-0A172E2F9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41" y="1784977"/>
            <a:ext cx="5879159" cy="140081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A08BAC2F-E779-E74A-283F-5AF145E895A4}"/>
              </a:ext>
            </a:extLst>
          </p:cNvPr>
          <p:cNvGrpSpPr/>
          <p:nvPr/>
        </p:nvGrpSpPr>
        <p:grpSpPr>
          <a:xfrm>
            <a:off x="16704057" y="5281908"/>
            <a:ext cx="9744844" cy="15365827"/>
            <a:chOff x="15906482" y="5281908"/>
            <a:chExt cx="9744844" cy="15365827"/>
          </a:xfrm>
        </p:grpSpPr>
        <p:sp>
          <p:nvSpPr>
            <p:cNvPr id="12" name="Content Placeholder 4">
              <a:extLst>
                <a:ext uri="{FF2B5EF4-FFF2-40B4-BE49-F238E27FC236}">
                  <a16:creationId xmlns:a16="http://schemas.microsoft.com/office/drawing/2014/main" id="{2BB1B2C8-2575-604A-9DE8-CC7DA8095F00}"/>
                </a:ext>
              </a:extLst>
            </p:cNvPr>
            <p:cNvSpPr txBox="1">
              <a:spLocks/>
            </p:cNvSpPr>
            <p:nvPr/>
          </p:nvSpPr>
          <p:spPr>
            <a:xfrm>
              <a:off x="15906482" y="5281908"/>
              <a:ext cx="9744844" cy="15365827"/>
            </a:xfrm>
            <a:prstGeom prst="roundRect">
              <a:avLst>
                <a:gd name="adj" fmla="val 1437"/>
              </a:avLst>
            </a:prstGeom>
            <a:solidFill>
              <a:schemeClr val="bg1"/>
            </a:solidFill>
            <a:ln w="38100">
              <a:solidFill>
                <a:schemeClr val="tx1"/>
              </a:solidFill>
            </a:ln>
          </p:spPr>
          <p:txBody>
            <a:bodyPr vert="horz" lIns="183036" tIns="91518" rIns="183036" bIns="91518" rtlCol="0">
              <a:norm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lnSpc>
                  <a:spcPct val="150000"/>
                </a:lnSpc>
                <a:spcBef>
                  <a:spcPts val="0"/>
                </a:spcBef>
                <a:buNone/>
              </a:pPr>
              <a:r>
                <a:rPr lang="en-US" sz="3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rPr>
                <a:t>What can we learn from nucleus photometry?</a:t>
              </a:r>
            </a:p>
            <a:p>
              <a:pPr marL="0" indent="0">
                <a:lnSpc>
                  <a:spcPct val="150000"/>
                </a:lnSpc>
                <a:spcBef>
                  <a:spcPts val="0"/>
                </a:spcBef>
                <a:buNone/>
              </a:pPr>
              <a:endParaRPr lang="en-US" sz="2400" dirty="0">
                <a:solidFill>
                  <a:schemeClr val="tx1">
                    <a:lumMod val="95000"/>
                    <a:lumOff val="5000"/>
                  </a:schemeClr>
                </a:solidFill>
                <a:latin typeface=""/>
                <a:ea typeface="Verdana" panose="020B0604030504040204" pitchFamily="34" charset="0"/>
                <a:cs typeface="Verdana" panose="020B0604030504040204" pitchFamily="34" charset="0"/>
              </a:endParaRPr>
            </a:p>
          </p:txBody>
        </p:sp>
        <p:pic>
          <p:nvPicPr>
            <p:cNvPr id="11" name="Picture 10" descr="Diagram, application&#10;&#10;Description automatically generated">
              <a:extLst>
                <a:ext uri="{FF2B5EF4-FFF2-40B4-BE49-F238E27FC236}">
                  <a16:creationId xmlns:a16="http://schemas.microsoft.com/office/drawing/2014/main" id="{AF20392E-F422-139E-6175-05C10A0BFADC}"/>
                </a:ext>
              </a:extLst>
            </p:cNvPr>
            <p:cNvPicPr>
              <a:picLocks noChangeAspect="1"/>
            </p:cNvPicPr>
            <p:nvPr/>
          </p:nvPicPr>
          <p:blipFill rotWithShape="1">
            <a:blip r:embed="rId6"/>
            <a:srcRect l="34813" t="16179" r="35894" b="6495"/>
            <a:stretch/>
          </p:blipFill>
          <p:spPr>
            <a:xfrm>
              <a:off x="15972235" y="6339931"/>
              <a:ext cx="9468959" cy="14059966"/>
            </a:xfrm>
            <a:prstGeom prst="rect">
              <a:avLst/>
            </a:prstGeom>
            <a:ln>
              <a:noFill/>
            </a:ln>
          </p:spPr>
        </p:pic>
      </p:grpSp>
      <p:sp>
        <p:nvSpPr>
          <p:cNvPr id="15" name="Content Placeholder 4">
            <a:extLst>
              <a:ext uri="{FF2B5EF4-FFF2-40B4-BE49-F238E27FC236}">
                <a16:creationId xmlns:a16="http://schemas.microsoft.com/office/drawing/2014/main" id="{E304423D-3E5F-DBBF-43EF-63C1158386AD}"/>
              </a:ext>
            </a:extLst>
          </p:cNvPr>
          <p:cNvSpPr txBox="1">
            <a:spLocks/>
          </p:cNvSpPr>
          <p:nvPr/>
        </p:nvSpPr>
        <p:spPr>
          <a:xfrm>
            <a:off x="27944040" y="28678172"/>
            <a:ext cx="12102551" cy="1518363"/>
          </a:xfrm>
          <a:prstGeom prst="roundRect">
            <a:avLst>
              <a:gd name="adj" fmla="val 12678"/>
            </a:avLst>
          </a:prstGeom>
          <a:noFill/>
          <a:ln w="28575">
            <a:noFill/>
          </a:ln>
        </p:spPr>
        <p:txBody>
          <a:bodyPr vert="horz" lIns="183036" tIns="91518" rIns="183036" bIns="91518" rtlCol="0">
            <a:noAutofit/>
          </a:bodyPr>
          <a:lst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a:lstStyle>
          <a:p>
            <a:pPr marL="0" indent="0">
              <a:spcBef>
                <a:spcPts val="811"/>
              </a:spcBef>
              <a:buNone/>
            </a:pPr>
            <a:r>
              <a:rPr lang="en-US" sz="3200" baseline="30000" dirty="0">
                <a:solidFill>
                  <a:schemeClr val="tx1">
                    <a:lumMod val="85000"/>
                    <a:lumOff val="15000"/>
                  </a:schemeClr>
                </a:solidFill>
                <a:latin typeface="Helvetica" pitchFamily="2" charset="0"/>
                <a:ea typeface="Source Sans Pro" panose="020B0503030403020204" pitchFamily="34" charset="0"/>
                <a:cs typeface="Verdana" panose="020B0604030504040204" pitchFamily="34" charset="0"/>
              </a:rPr>
              <a:t>REFERENCES</a:t>
            </a:r>
            <a:endParaRPr lang="en-US" sz="3200" b="1" dirty="0">
              <a:solidFill>
                <a:schemeClr val="tx1">
                  <a:lumMod val="85000"/>
                  <a:lumOff val="15000"/>
                </a:schemeClr>
              </a:solidFill>
              <a:latin typeface="Helvetica" pitchFamily="2" charset="0"/>
              <a:ea typeface="Source Sans Pro" panose="020B0503030403020204" pitchFamily="34" charset="0"/>
              <a:cs typeface="Verdana" panose="020B0604030504040204" pitchFamily="34" charset="0"/>
            </a:endParaRPr>
          </a:p>
        </p:txBody>
      </p:sp>
      <p:grpSp>
        <p:nvGrpSpPr>
          <p:cNvPr id="22" name="Group 21">
            <a:extLst>
              <a:ext uri="{FF2B5EF4-FFF2-40B4-BE49-F238E27FC236}">
                <a16:creationId xmlns:a16="http://schemas.microsoft.com/office/drawing/2014/main" id="{2EB2E318-6CA5-725E-8228-3FA0F1B8ACD4}"/>
              </a:ext>
            </a:extLst>
          </p:cNvPr>
          <p:cNvGrpSpPr/>
          <p:nvPr/>
        </p:nvGrpSpPr>
        <p:grpSpPr>
          <a:xfrm>
            <a:off x="1548884" y="12249858"/>
            <a:ext cx="13950288" cy="10831189"/>
            <a:chOff x="1188617" y="5281908"/>
            <a:chExt cx="14694317" cy="11050384"/>
          </a:xfrm>
        </p:grpSpPr>
        <p:pic>
          <p:nvPicPr>
            <p:cNvPr id="13" name="Picture 12">
              <a:extLst>
                <a:ext uri="{FF2B5EF4-FFF2-40B4-BE49-F238E27FC236}">
                  <a16:creationId xmlns:a16="http://schemas.microsoft.com/office/drawing/2014/main" id="{982B32BE-DAA4-2EB9-2A68-FB6C5B497DAD}"/>
                </a:ext>
              </a:extLst>
            </p:cNvPr>
            <p:cNvPicPr>
              <a:picLocks noChangeAspect="1"/>
            </p:cNvPicPr>
            <p:nvPr/>
          </p:nvPicPr>
          <p:blipFill>
            <a:blip r:embed="rId7"/>
            <a:stretch>
              <a:fillRect/>
            </a:stretch>
          </p:blipFill>
          <p:spPr>
            <a:xfrm>
              <a:off x="1188617" y="5281908"/>
              <a:ext cx="14666400" cy="9356003"/>
            </a:xfrm>
            <a:prstGeom prst="rect">
              <a:avLst/>
            </a:prstGeom>
          </p:spPr>
        </p:pic>
        <p:sp>
          <p:nvSpPr>
            <p:cNvPr id="21" name="Content Placeholder 4">
              <a:extLst>
                <a:ext uri="{FF2B5EF4-FFF2-40B4-BE49-F238E27FC236}">
                  <a16:creationId xmlns:a16="http://schemas.microsoft.com/office/drawing/2014/main" id="{7DCF80E7-3648-6F2E-845A-A3D8C98F8285}"/>
                </a:ext>
              </a:extLst>
            </p:cNvPr>
            <p:cNvSpPr txBox="1">
              <a:spLocks/>
            </p:cNvSpPr>
            <p:nvPr/>
          </p:nvSpPr>
          <p:spPr>
            <a:xfrm>
              <a:off x="1205367" y="14847172"/>
              <a:ext cx="14677567" cy="1485120"/>
            </a:xfrm>
            <a:prstGeom prst="roundRect">
              <a:avLst>
                <a:gd name="adj" fmla="val 1190"/>
              </a:avLst>
            </a:prstGeom>
            <a:noFill/>
            <a:ln w="28575">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indent="0">
                <a:lnSpc>
                  <a:spcPct val="150000"/>
                </a:lnSpc>
                <a:buNone/>
              </a:pPr>
              <a:r>
                <a:rPr lang="en-US" sz="24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Figure 1. </a:t>
              </a:r>
              <a:r>
                <a:rPr lang="en-US" sz="24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The six comets to have been imaged in situ. Image credits (top left to bottom right): </a:t>
              </a:r>
              <a:r>
                <a:rPr lang="en-GB" sz="2400" dirty="0">
                  <a:solidFill>
                    <a:schemeClr val="bg1"/>
                  </a:solidFill>
                  <a:effectLst/>
                  <a:latin typeface="Source Sans Pro" panose="020B0503030403020204" pitchFamily="34" charset="0"/>
                  <a:ea typeface="Source Sans Pro" panose="020B0503030403020204" pitchFamily="34" charset="0"/>
                </a:rPr>
                <a:t>1P: Giotto/ESA 19P: NASA/JPL 9P: NASA/JPL/UMD 103P: NASA/JPL-</a:t>
              </a:r>
              <a:r>
                <a:rPr lang="en-GB" sz="2400" dirty="0" err="1">
                  <a:solidFill>
                    <a:schemeClr val="bg1"/>
                  </a:solidFill>
                  <a:effectLst/>
                  <a:latin typeface="Source Sans Pro" panose="020B0503030403020204" pitchFamily="34" charset="0"/>
                  <a:ea typeface="Source Sans Pro" panose="020B0503030403020204" pitchFamily="34" charset="0"/>
                </a:rPr>
                <a:t>CalTech</a:t>
              </a:r>
              <a:r>
                <a:rPr lang="en-GB" sz="2400" dirty="0">
                  <a:solidFill>
                    <a:schemeClr val="bg1"/>
                  </a:solidFill>
                  <a:effectLst/>
                  <a:latin typeface="Source Sans Pro" panose="020B0503030403020204" pitchFamily="34" charset="0"/>
                  <a:ea typeface="Source Sans Pro" panose="020B0503030403020204" pitchFamily="34" charset="0"/>
                </a:rPr>
                <a:t>/UMD 67P: ESA/Rosetta/MPS for OSIRIS Team MPS/UPD/LAM/IAA/SSO/INTA/UPM/DASP/IDA 81P: NASA</a:t>
              </a:r>
            </a:p>
            <a:p>
              <a:pPr marL="586620" indent="-519192">
                <a:lnSpc>
                  <a:spcPct val="100000"/>
                </a:lnSpc>
                <a:spcBef>
                  <a:spcPts val="811"/>
                </a:spcBef>
                <a:buNone/>
              </a:pPr>
              <a:r>
                <a:rPr lang="en-US" sz="2600" b="1" dirty="0">
                  <a:latin typeface="Source Sans Pro" panose="020B0503030403020204" pitchFamily="34" charset="0"/>
                  <a:ea typeface="Source Sans Pro" panose="020B0503030403020204" pitchFamily="34" charset="0"/>
                  <a:cs typeface="Verdana" panose="020B0604030504040204" pitchFamily="34" charset="0"/>
                </a:rPr>
                <a:t> </a:t>
              </a:r>
              <a:endParaRPr lang="en-GB" sz="2600" b="1" dirty="0">
                <a:solidFill>
                  <a:schemeClr val="tx1">
                    <a:lumMod val="95000"/>
                    <a:lumOff val="5000"/>
                  </a:schemeClr>
                </a:solidFill>
                <a:latin typeface="Source Sans Pro" panose="020B0503030403020204" pitchFamily="34" charset="0"/>
                <a:ea typeface="Source Sans Pro" panose="020B0503030403020204" pitchFamily="34" charset="0"/>
                <a:cs typeface="Verdana" panose="020B0604030504040204" pitchFamily="34" charset="0"/>
              </a:endParaRPr>
            </a:p>
            <a:p>
              <a:pPr marL="586620" indent="-519192">
                <a:lnSpc>
                  <a:spcPct val="100000"/>
                </a:lnSpc>
                <a:spcBef>
                  <a:spcPts val="811"/>
                </a:spcBef>
                <a:buNone/>
              </a:pPr>
              <a:r>
                <a:rPr lang="en-GB" sz="26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Aims of this work: </a:t>
              </a:r>
            </a:p>
            <a:p>
              <a:pPr marL="586620" indent="-519192">
                <a:lnSpc>
                  <a:spcPct val="150000"/>
                </a:lnSpc>
                <a:spcBef>
                  <a:spcPts val="811"/>
                </a:spcBef>
                <a:buSzPct val="120000"/>
              </a:pPr>
              <a:r>
                <a:rPr lang="en-GB" sz="26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Combine new and existing lightcurves of Jupiter-family comet (JFC) 162P/Siding-Spring to create a convex model of its nucleus.</a:t>
              </a:r>
            </a:p>
            <a:p>
              <a:pPr marL="586620" indent="-519192">
                <a:lnSpc>
                  <a:spcPct val="150000"/>
                </a:lnSpc>
                <a:spcBef>
                  <a:spcPts val="811"/>
                </a:spcBef>
                <a:buSzPct val="120000"/>
              </a:pPr>
              <a:r>
                <a:rPr lang="en-GB" sz="26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Explore to what extent convex lightcurve inversion can be used to</a:t>
              </a:r>
              <a:r>
                <a:rPr lang="en-GB" sz="2600" b="1"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 </a:t>
              </a:r>
              <a:r>
                <a:rPr lang="en-GB" sz="26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expand the number of comets with well-constrained shape information.</a:t>
              </a:r>
            </a:p>
            <a:p>
              <a:pPr marL="586620" indent="-519192">
                <a:lnSpc>
                  <a:spcPct val="150000"/>
                </a:lnSpc>
                <a:spcBef>
                  <a:spcPts val="811"/>
                </a:spcBef>
                <a:buSzPct val="120000"/>
              </a:pPr>
              <a:r>
                <a:rPr lang="en-GB" sz="2600" dirty="0">
                  <a:solidFill>
                    <a:schemeClr val="bg1"/>
                  </a:solidFill>
                  <a:latin typeface="Source Sans Pro" panose="020B0503030403020204" pitchFamily="34" charset="0"/>
                  <a:ea typeface="Source Sans Pro" panose="020B0503030403020204" pitchFamily="34" charset="0"/>
                  <a:cs typeface="Verdana" panose="020B0604030504040204" pitchFamily="34" charset="0"/>
                </a:rPr>
                <a:t>Refine the method for fitting cometary phase functions using the resulting shape models to correct lightcurves for the rotation of the nucleus.</a:t>
              </a:r>
            </a:p>
            <a:p>
              <a:pPr marL="67428" indent="0">
                <a:lnSpc>
                  <a:spcPct val="100000"/>
                </a:lnSpc>
                <a:spcBef>
                  <a:spcPts val="811"/>
                </a:spcBef>
                <a:buSzPct val="90000"/>
                <a:buNone/>
              </a:pPr>
              <a:endParaRPr lang="en-GB" sz="2600" dirty="0">
                <a:solidFill>
                  <a:schemeClr val="bg2">
                    <a:lumMod val="10000"/>
                  </a:schemeClr>
                </a:solidFill>
                <a:latin typeface="Source Sans Pro" panose="020B0503030403020204" pitchFamily="34" charset="0"/>
                <a:ea typeface="Source Sans Pro" panose="020B0503030403020204" pitchFamily="34" charset="0"/>
                <a:cs typeface="Verdana" panose="020B0604030504040204" pitchFamily="34" charset="0"/>
              </a:endParaRPr>
            </a:p>
            <a:p>
              <a:pPr marL="0" indent="0">
                <a:lnSpc>
                  <a:spcPct val="100000"/>
                </a:lnSpc>
                <a:buFont typeface="Arial" panose="020B0604020202020204" pitchFamily="34" charset="0"/>
                <a:buNone/>
              </a:pPr>
              <a:endParaRPr lang="en-US" sz="2600" b="1" dirty="0">
                <a:latin typeface="Source Sans Pro" panose="020B0503030403020204" pitchFamily="34" charset="0"/>
                <a:ea typeface="Source Sans Pro" panose="020B0503030403020204" pitchFamily="34" charset="0"/>
                <a:cs typeface="Verdana" panose="020B0604030504040204" pitchFamily="34" charset="0"/>
              </a:endParaRPr>
            </a:p>
          </p:txBody>
        </p:sp>
      </p:grpSp>
      <p:pic>
        <p:nvPicPr>
          <p:cNvPr id="27" name="Picture 26">
            <a:extLst>
              <a:ext uri="{FF2B5EF4-FFF2-40B4-BE49-F238E27FC236}">
                <a16:creationId xmlns:a16="http://schemas.microsoft.com/office/drawing/2014/main" id="{0C141156-97E4-54DF-7480-32B85A3A3B67}"/>
              </a:ext>
            </a:extLst>
          </p:cNvPr>
          <p:cNvPicPr>
            <a:picLocks noChangeAspect="1"/>
          </p:cNvPicPr>
          <p:nvPr/>
        </p:nvPicPr>
        <p:blipFill>
          <a:blip r:embed="rId8"/>
          <a:stretch>
            <a:fillRect/>
          </a:stretch>
        </p:blipFill>
        <p:spPr>
          <a:xfrm>
            <a:off x="33453840" y="5447240"/>
            <a:ext cx="8952943" cy="5932528"/>
          </a:xfrm>
          <a:prstGeom prst="rect">
            <a:avLst/>
          </a:prstGeom>
        </p:spPr>
      </p:pic>
      <p:sp>
        <p:nvSpPr>
          <p:cNvPr id="31" name="TextBox 30">
            <a:extLst>
              <a:ext uri="{FF2B5EF4-FFF2-40B4-BE49-F238E27FC236}">
                <a16:creationId xmlns:a16="http://schemas.microsoft.com/office/drawing/2014/main" id="{8C3BB496-29A1-417C-2EC2-6395D05E9054}"/>
              </a:ext>
            </a:extLst>
          </p:cNvPr>
          <p:cNvSpPr txBox="1"/>
          <p:nvPr/>
        </p:nvSpPr>
        <p:spPr>
          <a:xfrm>
            <a:off x="27173352" y="5257969"/>
            <a:ext cx="6326940" cy="8062143"/>
          </a:xfrm>
          <a:prstGeom prst="rect">
            <a:avLst/>
          </a:prstGeom>
          <a:noFill/>
        </p:spPr>
        <p:txBody>
          <a:bodyPr wrap="square" rtlCol="0">
            <a:spAutoFit/>
          </a:bodyPr>
          <a:lstStyle/>
          <a:p>
            <a:pPr marL="0" indent="0">
              <a:lnSpc>
                <a:spcPct val="150000"/>
              </a:lnSpc>
              <a:spcBef>
                <a:spcPts val="0"/>
              </a:spcBef>
              <a:buNone/>
            </a:pPr>
            <a:r>
              <a:rPr lang="en-US" sz="3600" b="1" dirty="0">
                <a:latin typeface="Source Sans Pro" panose="020B0503030403020204" pitchFamily="34" charset="0"/>
                <a:ea typeface="Source Sans Pro" panose="020B0503030403020204" pitchFamily="34" charset="0"/>
                <a:cs typeface="FUTURA MEDIUM" panose="020B0602020204020303" pitchFamily="34" charset="-79"/>
              </a:rPr>
              <a:t>Phase function considerations</a:t>
            </a:r>
          </a:p>
          <a:p>
            <a:pPr marL="457200" indent="-457200">
              <a:lnSpc>
                <a:spcPct val="150000"/>
              </a:lnSpc>
              <a:spcBef>
                <a:spcPts val="0"/>
              </a:spcBef>
              <a:buFont typeface="Arial" panose="020B0604020202020204" pitchFamily="34" charset="0"/>
              <a:buChar char="•"/>
            </a:pPr>
            <a:r>
              <a:rPr lang="en-US" sz="2600" dirty="0">
                <a:latin typeface="Source Sans Pro" panose="020B0503030403020204" pitchFamily="34" charset="0"/>
                <a:ea typeface="Source Sans Pro" panose="020B0503030403020204" pitchFamily="34" charset="0"/>
                <a:cs typeface="Futura Medium" panose="020B0602020204020303" pitchFamily="34" charset="-79"/>
              </a:rPr>
              <a:t>When using absolutely-calibrated lightcurves, it is necessary to fit a phase function as part of the shape modelling procedure. </a:t>
            </a:r>
            <a:endParaRPr lang="en-US" sz="2600" b="1" dirty="0">
              <a:latin typeface="Source Sans Pro" panose="020B0503030403020204" pitchFamily="34" charset="0"/>
              <a:ea typeface="Source Sans Pro" panose="020B0503030403020204" pitchFamily="34" charset="0"/>
              <a:cs typeface="FUTURA MEDIUM" panose="020B0602020204020303" pitchFamily="34" charset="-79"/>
            </a:endParaRPr>
          </a:p>
          <a:p>
            <a:pPr marL="457200" indent="-457200">
              <a:lnSpc>
                <a:spcPct val="150000"/>
              </a:lnSpc>
              <a:spcBef>
                <a:spcPts val="0"/>
              </a:spcBef>
              <a:buFont typeface="Arial" panose="020B0604020202020204" pitchFamily="34" charset="0"/>
              <a:buChar char="•"/>
            </a:pPr>
            <a:r>
              <a:rPr lang="en-US" sz="2600" dirty="0">
                <a:latin typeface="Source Sans Pro" panose="020B0503030403020204" pitchFamily="34" charset="0"/>
                <a:ea typeface="Source Sans Pro" panose="020B0503030403020204" pitchFamily="34" charset="0"/>
                <a:cs typeface="Futura Medium" panose="020B0602020204020303" pitchFamily="34" charset="-79"/>
              </a:rPr>
              <a:t>Asteroids and other small solar system bodies show evidence for an opposition effect at phase angles ~0, but this phenomenon has not been detected from the ground for comet nuclei: a purely linear phase function is typically  suitable for these dark objects at low solar phase (Figure 2).</a:t>
            </a:r>
          </a:p>
        </p:txBody>
      </p:sp>
      <p:sp>
        <p:nvSpPr>
          <p:cNvPr id="41" name="TextBox 40">
            <a:extLst>
              <a:ext uri="{FF2B5EF4-FFF2-40B4-BE49-F238E27FC236}">
                <a16:creationId xmlns:a16="http://schemas.microsoft.com/office/drawing/2014/main" id="{C2B8A486-4D76-866C-3E8E-BBD1BD6DF041}"/>
              </a:ext>
            </a:extLst>
          </p:cNvPr>
          <p:cNvSpPr txBox="1"/>
          <p:nvPr/>
        </p:nvSpPr>
        <p:spPr>
          <a:xfrm>
            <a:off x="34141558" y="11649694"/>
            <a:ext cx="7789282" cy="1200329"/>
          </a:xfrm>
          <a:prstGeom prst="rect">
            <a:avLst/>
          </a:prstGeom>
          <a:noFill/>
        </p:spPr>
        <p:txBody>
          <a:bodyPr wrap="square" rtlCol="0">
            <a:spAutoFit/>
          </a:bodyPr>
          <a:lstStyle/>
          <a:p>
            <a:r>
              <a:rPr lang="en-US" sz="2400" b="1" dirty="0">
                <a:solidFill>
                  <a:schemeClr val="tx1">
                    <a:lumMod val="85000"/>
                    <a:lumOff val="15000"/>
                  </a:schemeClr>
                </a:solidFill>
                <a:latin typeface="Source Sans Pro" panose="020B0503030403020204" pitchFamily="34" charset="0"/>
                <a:ea typeface="Source Sans Pro" panose="020B0503030403020204" pitchFamily="34" charset="0"/>
              </a:rPr>
              <a:t>Figure 2. </a:t>
            </a:r>
            <a:r>
              <a:rPr lang="en-US" sz="2400" dirty="0">
                <a:solidFill>
                  <a:schemeClr val="tx1">
                    <a:lumMod val="85000"/>
                    <a:lumOff val="15000"/>
                  </a:schemeClr>
                </a:solidFill>
                <a:latin typeface="Source Sans Pro" panose="020B0503030403020204" pitchFamily="34" charset="0"/>
                <a:ea typeface="Source Sans Pro" panose="020B0503030403020204" pitchFamily="34" charset="0"/>
              </a:rPr>
              <a:t>Phase function fits to the rotationally-corrected 162P lightcurve points. The solid line shows the best-fitting linear fit; the dash line shows the best-fitting HG</a:t>
            </a:r>
          </a:p>
        </p:txBody>
      </p:sp>
      <p:pic>
        <p:nvPicPr>
          <p:cNvPr id="42" name="Picture 41" descr="Diagram&#10;&#10;Description automatically generated">
            <a:extLst>
              <a:ext uri="{FF2B5EF4-FFF2-40B4-BE49-F238E27FC236}">
                <a16:creationId xmlns:a16="http://schemas.microsoft.com/office/drawing/2014/main" id="{0FCA37F5-33FF-974C-5583-8B600D48F530}"/>
              </a:ext>
            </a:extLst>
          </p:cNvPr>
          <p:cNvPicPr>
            <a:picLocks noChangeAspect="1"/>
          </p:cNvPicPr>
          <p:nvPr/>
        </p:nvPicPr>
        <p:blipFill rotWithShape="1">
          <a:blip r:embed="rId9"/>
          <a:srcRect l="4820" t="19715" r="2665" b="47327"/>
          <a:stretch/>
        </p:blipFill>
        <p:spPr>
          <a:xfrm>
            <a:off x="1233285" y="24081174"/>
            <a:ext cx="25215616" cy="5052896"/>
          </a:xfrm>
          <a:prstGeom prst="rect">
            <a:avLst/>
          </a:prstGeom>
        </p:spPr>
      </p:pic>
      <p:graphicFrame>
        <p:nvGraphicFramePr>
          <p:cNvPr id="45" name="Table 33">
            <a:extLst>
              <a:ext uri="{FF2B5EF4-FFF2-40B4-BE49-F238E27FC236}">
                <a16:creationId xmlns:a16="http://schemas.microsoft.com/office/drawing/2014/main" id="{808B495D-A6F4-1DF0-20C6-B7849F520D1A}"/>
              </a:ext>
            </a:extLst>
          </p:cNvPr>
          <p:cNvGraphicFramePr>
            <a:graphicFrameLocks noGrp="1"/>
          </p:cNvGraphicFramePr>
          <p:nvPr>
            <p:extLst>
              <p:ext uri="{D42A27DB-BD31-4B8C-83A1-F6EECF244321}">
                <p14:modId xmlns:p14="http://schemas.microsoft.com/office/powerpoint/2010/main" val="3134286642"/>
              </p:ext>
            </p:extLst>
          </p:nvPr>
        </p:nvGraphicFramePr>
        <p:xfrm>
          <a:off x="36035950" y="21169411"/>
          <a:ext cx="6249040" cy="3288109"/>
        </p:xfrm>
        <a:graphic>
          <a:graphicData uri="http://schemas.openxmlformats.org/drawingml/2006/table">
            <a:tbl>
              <a:tblPr firstRow="1" bandRow="1">
                <a:tableStyleId>{7E9639D4-E3E2-4D34-9284-5A2195B3D0D7}</a:tableStyleId>
              </a:tblPr>
              <a:tblGrid>
                <a:gridCol w="3607439">
                  <a:extLst>
                    <a:ext uri="{9D8B030D-6E8A-4147-A177-3AD203B41FA5}">
                      <a16:colId xmlns:a16="http://schemas.microsoft.com/office/drawing/2014/main" val="894000281"/>
                    </a:ext>
                  </a:extLst>
                </a:gridCol>
                <a:gridCol w="2641601">
                  <a:extLst>
                    <a:ext uri="{9D8B030D-6E8A-4147-A177-3AD203B41FA5}">
                      <a16:colId xmlns:a16="http://schemas.microsoft.com/office/drawing/2014/main" val="1272319726"/>
                    </a:ext>
                  </a:extLst>
                </a:gridCol>
              </a:tblGrid>
              <a:tr h="755216">
                <a:tc>
                  <a:txBody>
                    <a:bodyPr/>
                    <a:lstStyle/>
                    <a:p>
                      <a:pPr algn="ctr"/>
                      <a:r>
                        <a:rPr lang="en-US" sz="3200" b="0" dirty="0">
                          <a:latin typeface="Source Sans Pro" panose="020B0503030403020204" pitchFamily="34" charset="0"/>
                          <a:ea typeface="Source Sans Pro" panose="020B0503030403020204" pitchFamily="34" charset="0"/>
                        </a:rPr>
                        <a:t>Comet property</a:t>
                      </a:r>
                      <a:endParaRPr lang="en-US" sz="3200" b="0" dirty="0">
                        <a:latin typeface="Source Sans Pro" panose="020B0503030403020204" pitchFamily="34" charset="0"/>
                        <a:ea typeface="Source Sans Pro" panose="020B0503030403020204" pitchFamily="34" charset="0"/>
                        <a:cs typeface="Verdana" panose="020B0604030504040204" pitchFamily="34" charset="0"/>
                      </a:endParaRPr>
                    </a:p>
                  </a:txBody>
                  <a:tcPr marL="183036" marR="183036" marT="91518" marB="91518"/>
                </a:tc>
                <a:tc>
                  <a:txBody>
                    <a:bodyPr/>
                    <a:lstStyle/>
                    <a:p>
                      <a:pPr algn="ctr"/>
                      <a:r>
                        <a:rPr lang="en-US" sz="3200" b="0" dirty="0">
                          <a:latin typeface="Source Sans Pro" panose="020B0503030403020204" pitchFamily="34" charset="0"/>
                          <a:ea typeface="Source Sans Pro" panose="020B0503030403020204" pitchFamily="34" charset="0"/>
                        </a:rPr>
                        <a:t>Value</a:t>
                      </a:r>
                      <a:endParaRPr lang="en-US" sz="3200" b="0" dirty="0">
                        <a:latin typeface="Source Sans Pro" panose="020B0503030403020204" pitchFamily="34" charset="0"/>
                        <a:ea typeface="Source Sans Pro" panose="020B0503030403020204" pitchFamily="34" charset="0"/>
                        <a:cs typeface="Verdana" panose="020B0604030504040204" pitchFamily="34" charset="0"/>
                      </a:endParaRPr>
                    </a:p>
                  </a:txBody>
                  <a:tcPr marL="183036" marR="183036" marT="91518" marB="91518"/>
                </a:tc>
                <a:extLst>
                  <a:ext uri="{0D108BD9-81ED-4DB2-BD59-A6C34878D82A}">
                    <a16:rowId xmlns:a16="http://schemas.microsoft.com/office/drawing/2014/main" val="2004780488"/>
                  </a:ext>
                </a:extLst>
              </a:tr>
              <a:tr h="755216">
                <a:tc>
                  <a:txBody>
                    <a:bodyPr/>
                    <a:lstStyle/>
                    <a:p>
                      <a:pPr algn="ctr"/>
                      <a:r>
                        <a:rPr lang="en-GB" sz="3200" dirty="0">
                          <a:latin typeface="Source Sans Pro" panose="020B0503030403020204" pitchFamily="34" charset="0"/>
                          <a:ea typeface="Source Sans Pro" panose="020B0503030403020204" pitchFamily="34" charset="0"/>
                        </a:rPr>
                        <a:t>Rotation period</a:t>
                      </a:r>
                      <a:endParaRPr lang="en-US" sz="3200" dirty="0">
                        <a:latin typeface="Source Sans Pro" panose="020B0503030403020204" pitchFamily="34" charset="0"/>
                        <a:ea typeface="Source Sans Pro" panose="020B0503030403020204" pitchFamily="34" charset="0"/>
                        <a:cs typeface="Verdana" panose="020B0604030504040204" pitchFamily="34" charset="0"/>
                      </a:endParaRPr>
                    </a:p>
                  </a:txBody>
                  <a:tcPr marL="183036" marR="183036" marT="91518" marB="91518"/>
                </a:tc>
                <a:tc>
                  <a:txBody>
                    <a:bodyPr/>
                    <a:lstStyle/>
                    <a:p>
                      <a:pPr algn="ctr"/>
                      <a:r>
                        <a:rPr lang="en-US" sz="3200" dirty="0">
                          <a:latin typeface="Source Sans Pro" panose="020B0503030403020204" pitchFamily="34" charset="0"/>
                          <a:ea typeface="Source Sans Pro" panose="020B0503030403020204" pitchFamily="34" charset="0"/>
                          <a:cs typeface="Verdana" panose="020B0604030504040204" pitchFamily="34" charset="0"/>
                        </a:rPr>
                        <a:t>~32.8 h</a:t>
                      </a:r>
                    </a:p>
                  </a:txBody>
                  <a:tcPr marL="183036" marR="183036" marT="91518" marB="91518"/>
                </a:tc>
                <a:extLst>
                  <a:ext uri="{0D108BD9-81ED-4DB2-BD59-A6C34878D82A}">
                    <a16:rowId xmlns:a16="http://schemas.microsoft.com/office/drawing/2014/main" val="3764474015"/>
                  </a:ext>
                </a:extLst>
              </a:tr>
              <a:tr h="1022461">
                <a:tc>
                  <a:txBody>
                    <a:bodyPr/>
                    <a:lstStyle/>
                    <a:p>
                      <a:pPr algn="ctr"/>
                      <a:r>
                        <a:rPr lang="en-GB" sz="3200" dirty="0">
                          <a:latin typeface="Source Sans Pro" panose="020B0503030403020204" pitchFamily="34" charset="0"/>
                          <a:ea typeface="Source Sans Pro" panose="020B0503030403020204" pitchFamily="34" charset="0"/>
                          <a:cs typeface="Verdana" panose="020B0604030504040204" pitchFamily="34" charset="0"/>
                        </a:rPr>
                        <a:t>Geometric albedo</a:t>
                      </a:r>
                      <a:endParaRPr lang="en-US" sz="3200" dirty="0">
                        <a:latin typeface="Source Sans Pro" panose="020B0503030403020204" pitchFamily="34" charset="0"/>
                        <a:ea typeface="Source Sans Pro" panose="020B0503030403020204" pitchFamily="34" charset="0"/>
                        <a:cs typeface="Verdana" panose="020B0604030504040204" pitchFamily="34" charset="0"/>
                      </a:endParaRPr>
                    </a:p>
                  </a:txBody>
                  <a:tcPr marL="183036" marR="183036" marT="91518" marB="91518"/>
                </a:tc>
                <a:tc>
                  <a:txBody>
                    <a:bodyPr/>
                    <a:lstStyle/>
                    <a:p>
                      <a:pPr algn="ctr"/>
                      <a:r>
                        <a:rPr lang="en-US" sz="3200" dirty="0">
                          <a:latin typeface="Source Sans Pro" panose="020B0503030403020204" pitchFamily="34" charset="0"/>
                          <a:ea typeface="Source Sans Pro" panose="020B0503030403020204" pitchFamily="34" charset="0"/>
                          <a:cs typeface="Verdana" panose="020B0604030504040204" pitchFamily="34" charset="0"/>
                        </a:rPr>
                        <a:t>0.022</a:t>
                      </a:r>
                    </a:p>
                  </a:txBody>
                  <a:tcPr marL="183036" marR="183036" marT="91518" marB="91518"/>
                </a:tc>
                <a:extLst>
                  <a:ext uri="{0D108BD9-81ED-4DB2-BD59-A6C34878D82A}">
                    <a16:rowId xmlns:a16="http://schemas.microsoft.com/office/drawing/2014/main" val="2253226384"/>
                  </a:ext>
                </a:extLst>
              </a:tr>
              <a:tr h="755216">
                <a:tc>
                  <a:txBody>
                    <a:bodyPr/>
                    <a:lstStyle/>
                    <a:p>
                      <a:pPr algn="ctr"/>
                      <a:r>
                        <a:rPr lang="en-US" sz="3200" dirty="0">
                          <a:latin typeface="Source Sans Pro" panose="020B0503030403020204" pitchFamily="34" charset="0"/>
                          <a:ea typeface="Source Sans Pro" panose="020B0503030403020204" pitchFamily="34" charset="0"/>
                          <a:cs typeface="Verdana" panose="020B0604030504040204" pitchFamily="34" charset="0"/>
                        </a:rPr>
                        <a:t>Radius</a:t>
                      </a:r>
                    </a:p>
                  </a:txBody>
                  <a:tcPr marL="183036" marR="183036" marT="91518" marB="91518"/>
                </a:tc>
                <a:tc>
                  <a:txBody>
                    <a:bodyPr/>
                    <a:lstStyle/>
                    <a:p>
                      <a:pPr algn="ctr"/>
                      <a:r>
                        <a:rPr lang="en-US" sz="3200" dirty="0">
                          <a:latin typeface="Source Sans Pro" panose="020B0503030403020204" pitchFamily="34" charset="0"/>
                          <a:ea typeface="Source Sans Pro" panose="020B0503030403020204" pitchFamily="34" charset="0"/>
                          <a:cs typeface="Verdana" panose="020B0604030504040204" pitchFamily="34" charset="0"/>
                        </a:rPr>
                        <a:t>7 km</a:t>
                      </a:r>
                    </a:p>
                  </a:txBody>
                  <a:tcPr marL="183036" marR="183036" marT="91518" marB="91518"/>
                </a:tc>
                <a:extLst>
                  <a:ext uri="{0D108BD9-81ED-4DB2-BD59-A6C34878D82A}">
                    <a16:rowId xmlns:a16="http://schemas.microsoft.com/office/drawing/2014/main" val="1982120500"/>
                  </a:ext>
                </a:extLst>
              </a:tr>
            </a:tbl>
          </a:graphicData>
        </a:graphic>
      </p:graphicFrame>
    </p:spTree>
    <p:extLst>
      <p:ext uri="{BB962C8B-B14F-4D97-AF65-F5344CB8AC3E}">
        <p14:creationId xmlns:p14="http://schemas.microsoft.com/office/powerpoint/2010/main" val="34266964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8762</TotalTime>
  <Words>4593</Words>
  <Application>Microsoft Macintosh PowerPoint</Application>
  <PresentationFormat>Custom</PresentationFormat>
  <Paragraphs>285</Paragraphs>
  <Slides>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vt:i4>
      </vt:variant>
    </vt:vector>
  </HeadingPairs>
  <TitlesOfParts>
    <vt:vector size="18" baseType="lpstr">
      <vt:lpstr>Arial</vt:lpstr>
      <vt:lpstr>Arial Nova</vt:lpstr>
      <vt:lpstr>Arial Nova Light</vt:lpstr>
      <vt:lpstr>Calibri</vt:lpstr>
      <vt:lpstr>Calibri Light</vt:lpstr>
      <vt:lpstr>Futura Medium</vt:lpstr>
      <vt:lpstr>Futura Medium</vt:lpstr>
      <vt:lpstr>Helvetica</vt:lpstr>
      <vt:lpstr>Myanmar Text</vt:lpstr>
      <vt:lpstr>Source Sans Pro</vt:lpstr>
      <vt:lpstr>Wingdings</vt:lpstr>
      <vt:lpstr>Office Theme</vt:lpstr>
      <vt:lpstr>Uncovering the shapes of comets from the ground:  The nucleus of comet 162P/Siding-Spring</vt:lpstr>
      <vt:lpstr>Uncovering the shapes of comets from the ground:  The nucleus of comet 162P/Siding-Spring</vt:lpstr>
      <vt:lpstr>Uncovering the shapes of comets from the ground: The nucleus of comet 162P/Siding-Spring</vt:lpstr>
      <vt:lpstr>Uncovering the shapes of comets from the ground: The nucleus of comet 162P/Siding-Spring</vt:lpstr>
      <vt:lpstr>Uncovering the shapes of comets from the ground: The nucleus of comet 162P/Siding-Spring</vt:lpstr>
      <vt:lpstr>Uncovering the shapes of comets from the ground:  The nucleus of comet 162P/Siding-Spring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convex shape model of comet 162P/Siding-Spring from ground-based photometry</dc:title>
  <dc:creator>DONALDSON Abbie</dc:creator>
  <cp:lastModifiedBy>Abbie Donaldson</cp:lastModifiedBy>
  <cp:revision>101</cp:revision>
  <cp:lastPrinted>2022-10-31T15:34:51Z</cp:lastPrinted>
  <dcterms:created xsi:type="dcterms:W3CDTF">2021-12-03T15:00:15Z</dcterms:created>
  <dcterms:modified xsi:type="dcterms:W3CDTF">2022-10-31T16:16:08Z</dcterms:modified>
</cp:coreProperties>
</file>